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8" r:id="rId1"/>
  </p:sldMasterIdLst>
  <p:notesMasterIdLst>
    <p:notesMasterId r:id="rId7"/>
  </p:notesMasterIdLst>
  <p:handoutMasterIdLst>
    <p:handoutMasterId r:id="rId8"/>
  </p:handoutMasterIdLst>
  <p:sldIdLst>
    <p:sldId id="283" r:id="rId2"/>
    <p:sldId id="285" r:id="rId3"/>
    <p:sldId id="315" r:id="rId4"/>
    <p:sldId id="319" r:id="rId5"/>
    <p:sldId id="320" r:id="rId6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85" autoAdjust="0"/>
  </p:normalViewPr>
  <p:slideViewPr>
    <p:cSldViewPr>
      <p:cViewPr varScale="1">
        <p:scale>
          <a:sx n="91" d="100"/>
          <a:sy n="91" d="100"/>
        </p:scale>
        <p:origin x="5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6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6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428583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6003C1CD-566F-46C6-AE9D-40278FF12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84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fld id="{6F66AAF9-CF2D-4AA2-AB80-247D95E39E21}" type="datetimeFigureOut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20000"/>
              </a:spcBef>
              <a:buFontTx/>
              <a:buChar char="•"/>
              <a:defRPr sz="1200" smtClean="0"/>
            </a:lvl1pPr>
          </a:lstStyle>
          <a:p>
            <a:pPr>
              <a:defRPr/>
            </a:pPr>
            <a:fld id="{B09B22BD-7CE5-45F0-8D2B-6F83DF05E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18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E69D2-EEE6-4539-AF9B-99162D892F17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B00DF-A18E-4D82-A358-A00BEB0B4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4F239-05F8-42C4-8830-6D2DE6CBABCD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94433-289E-44B6-8B35-6C6D413CB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A00B3-9DAB-4174-B758-C2C54DA5C448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5D31-E6A7-46F2-8BD9-71CD93576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ps_new-header2010.jpg"/>
          <p:cNvPicPr>
            <a:picLocks noChangeAspect="1"/>
          </p:cNvPicPr>
          <p:nvPr userDrawn="1"/>
        </p:nvPicPr>
        <p:blipFill>
          <a:blip r:embed="rId2" cstate="print"/>
          <a:srcRect t="39186" b="39186"/>
          <a:stretch>
            <a:fillRect/>
          </a:stretch>
        </p:blipFill>
        <p:spPr bwMode="auto">
          <a:xfrm>
            <a:off x="381000" y="152400"/>
            <a:ext cx="83010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1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38200" cy="3651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fld id="{8CCC846D-32C2-4E95-9E38-692D4BE13BD4}" type="datetime1">
              <a:rPr lang="en-US"/>
              <a:pPr>
                <a:defRPr/>
              </a:pPr>
              <a:t>5/12/2015</a:t>
            </a:fld>
            <a:endParaRPr lang="en-US" dirty="0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1"/>
          </p:nvPr>
        </p:nvSpPr>
        <p:spPr>
          <a:xfrm>
            <a:off x="8229600" y="6356350"/>
            <a:ext cx="457200" cy="3651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fld id="{C60FAA15-C848-4B36-A8F7-2F6E9BBF65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2"/>
          </p:nvPr>
        </p:nvSpPr>
        <p:spPr>
          <a:xfrm>
            <a:off x="1371600" y="6356350"/>
            <a:ext cx="6781800" cy="365125"/>
          </a:xfrm>
        </p:spPr>
        <p:txBody>
          <a:bodyPr/>
          <a:lstStyle>
            <a:lvl1pPr>
              <a:buFontTx/>
              <a:buNone/>
              <a:defRPr b="1" dirty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Centre for European Policy Studies (CEPS) • Place du </a:t>
            </a:r>
            <a:r>
              <a:rPr lang="en-US" err="1"/>
              <a:t>Congrès</a:t>
            </a:r>
            <a:r>
              <a:rPr lang="en-US"/>
              <a:t> 1, 1000 Brussels, Belgium   www.ceps.eu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672-9076-40B7-8BC4-9CAC84446513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035F5-BE3A-466B-A29F-DB162134C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821CD-1F24-411E-96C7-1F9D9D9F4E5E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7F1EA-AD58-413F-BEFF-A09D69364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5334F-DA00-4C75-8C8D-7411F1E4DF5D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8E0B7-F9CA-43DF-8FAF-5E6C6B1EC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E45A1-45F2-4579-B970-CC683C15EDF7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D31A5-55EE-4998-8FF8-445154EED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31327-4463-4037-B3E4-13461554DBF6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D11AC-963A-47E9-B22C-27FC4396E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24A27-9A26-48D3-9ACC-847B3A1D9808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EB433-D02E-4D3A-8BC9-BC8703792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2C15C-8B55-4306-8D82-3F08DAC49907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B3821-AD3F-4026-866E-1F418522D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A6E82-9868-4C35-9441-616645B90D96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C63BA-47A5-4D51-84F0-007C332CC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ct val="20000"/>
              </a:spcBef>
              <a:buFontTx/>
              <a:buChar char="•"/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584084-C73C-4C9C-9E41-804BE02A431F}" type="datetime1">
              <a:rPr lang="en-US"/>
              <a:pPr>
                <a:defRPr/>
              </a:pPr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ct val="20000"/>
              </a:spcBef>
              <a:buFontTx/>
              <a:buChar char="•"/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Centre for European Policy Studies (CEPS)  • www.ceps.eu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ct val="20000"/>
              </a:spcBef>
              <a:buFontTx/>
              <a:buChar char="•"/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02FAA61-E3B6-4525-BA5C-5512B0EB1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914400" cy="365125"/>
          </a:xfrm>
        </p:spPr>
        <p:txBody>
          <a:bodyPr/>
          <a:lstStyle/>
          <a:p>
            <a:pPr>
              <a:defRPr/>
            </a:pPr>
            <a:fld id="{8CCC846D-32C2-4E95-9E38-692D4BE13BD4}" type="datetime1">
              <a:rPr lang="en-US" smtClean="0"/>
              <a:pPr>
                <a:defRPr/>
              </a:pPr>
              <a:t>5/12/2015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0FAA15-C848-4B36-A8F7-2F6E9BBF657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71600" y="6248400"/>
            <a:ext cx="6781800" cy="473075"/>
          </a:xfrm>
        </p:spPr>
        <p:txBody>
          <a:bodyPr/>
          <a:lstStyle/>
          <a:p>
            <a:pPr>
              <a:defRPr/>
            </a:pPr>
            <a:r>
              <a:rPr lang="en-US" b="0" dirty="0" smtClean="0"/>
              <a:t>European Credit Research Institute (ECRI) at Centre for European Policy Studies (CEPS)</a:t>
            </a:r>
          </a:p>
          <a:p>
            <a:pPr>
              <a:defRPr/>
            </a:pPr>
            <a:r>
              <a:rPr lang="en-US" b="0" dirty="0" smtClean="0"/>
              <a:t>Place du Congrès 1, 1000 Brussels, </a:t>
            </a:r>
            <a:r>
              <a:rPr lang="en-US" b="0" dirty="0"/>
              <a:t>Belgium • </a:t>
            </a:r>
            <a:r>
              <a:rPr lang="en-US" b="0" dirty="0" smtClean="0"/>
              <a:t> www.ecri.eu</a:t>
            </a:r>
            <a:endParaRPr lang="en-US" b="0" dirty="0"/>
          </a:p>
        </p:txBody>
      </p:sp>
      <p:pic>
        <p:nvPicPr>
          <p:cNvPr id="6" name="Picture 5" descr="ECRI-header-v2012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4724"/>
            <a:ext cx="7455408" cy="102975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1295400"/>
            <a:ext cx="7772400" cy="38862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700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ECRI Task Force</a:t>
            </a:r>
            <a:br>
              <a:rPr lang="en-US" sz="2700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</a:br>
            <a:endParaRPr lang="en-US" sz="2700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400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Towards a balanced contribution of household credit to the economy</a:t>
            </a:r>
            <a:r>
              <a:rPr lang="en-US" sz="4000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/>
            </a:r>
            <a:br>
              <a:rPr lang="en-US" sz="4000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</a:br>
            <a:endParaRPr lang="en-US" sz="4000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700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Returning to the agenda for growth in 2014-19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  <a:t/>
            </a:r>
            <a:b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</a:b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  <a:t>CEPS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4789"/>
              </a:solidFill>
              <a:effectLst/>
              <a:uLnTx/>
              <a:uFillTx/>
              <a:latin typeface="Frutiger LT Std 45 Light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  <a:t>12</a:t>
            </a:r>
            <a:r>
              <a:rPr kumimoji="0" lang="en-GB" sz="2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  <a:t>th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  <a:t> May 2015</a:t>
            </a:r>
            <a:b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</a:b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789"/>
                </a:solidFill>
                <a:effectLst/>
                <a:uLnTx/>
                <a:uFillTx/>
                <a:latin typeface="Frutiger LT Std 45 Light" pitchFamily="34" charset="0"/>
                <a:ea typeface="+mj-ea"/>
                <a:cs typeface="+mj-cs"/>
              </a:rPr>
              <a:t>Brussels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G:\CEPS\CEPS logo and banner\CEPS banner and logo_regular\logo\CepsLogo_with org txt_vert_sansombrecropp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334000"/>
            <a:ext cx="1697898" cy="671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914400" cy="365125"/>
          </a:xfrm>
        </p:spPr>
        <p:txBody>
          <a:bodyPr/>
          <a:lstStyle/>
          <a:p>
            <a:pPr>
              <a:defRPr/>
            </a:pPr>
            <a:fld id="{8CCC846D-32C2-4E95-9E38-692D4BE13BD4}" type="datetime1">
              <a:rPr lang="en-US" smtClean="0"/>
              <a:pPr>
                <a:defRPr/>
              </a:pPr>
              <a:t>5/12/2015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0FAA15-C848-4B36-A8F7-2F6E9BBF657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71600" y="6248400"/>
            <a:ext cx="6781800" cy="473075"/>
          </a:xfrm>
        </p:spPr>
        <p:txBody>
          <a:bodyPr/>
          <a:lstStyle/>
          <a:p>
            <a:pPr>
              <a:defRPr/>
            </a:pPr>
            <a:r>
              <a:rPr lang="en-US" b="0" dirty="0" smtClean="0"/>
              <a:t>European Credit Research Institute (ECRI) at Centre for European Policy Studies (CEPS)</a:t>
            </a:r>
          </a:p>
          <a:p>
            <a:pPr>
              <a:defRPr/>
            </a:pPr>
            <a:r>
              <a:rPr lang="en-US" b="0" dirty="0" smtClean="0"/>
              <a:t>Place du Congrès 1, 1000 Brussels, </a:t>
            </a:r>
            <a:r>
              <a:rPr lang="en-US" b="0" dirty="0"/>
              <a:t>Belgium • </a:t>
            </a:r>
            <a:r>
              <a:rPr lang="en-US" b="0" dirty="0" smtClean="0"/>
              <a:t> www.ecri.eu</a:t>
            </a:r>
            <a:endParaRPr lang="en-US" b="0" dirty="0"/>
          </a:p>
        </p:txBody>
      </p:sp>
      <p:pic>
        <p:nvPicPr>
          <p:cNvPr id="6" name="Picture 5" descr="ECRI-header-v2012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4724"/>
            <a:ext cx="7455408" cy="102975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1295400"/>
            <a:ext cx="7772400" cy="44196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500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Since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2008, cumulative contraction of more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than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10% over the last </a:t>
            </a: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5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years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Fear of </a:t>
            </a:r>
            <a:r>
              <a:rPr lang="fr-FR" b="1" dirty="0" err="1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subprime</a:t>
            </a: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crisis</a:t>
            </a: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contamination in 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Europe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Banking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fragilities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: new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systemic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risks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identified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Loss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of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household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confidence in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banks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and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economy</a:t>
            </a: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19200" y="4419600"/>
            <a:ext cx="7074408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i="1" dirty="0" smtClean="0"/>
              <a:t>Persistant contraction in the </a:t>
            </a:r>
            <a:r>
              <a:rPr lang="fr-FR" sz="2000" i="1" dirty="0" err="1" smtClean="0"/>
              <a:t>demand</a:t>
            </a:r>
            <a:r>
              <a:rPr lang="fr-FR" sz="2000" i="1" dirty="0" smtClean="0"/>
              <a:t> for </a:t>
            </a:r>
            <a:r>
              <a:rPr lang="fr-FR" sz="2000" i="1" dirty="0" err="1" smtClean="0"/>
              <a:t>loans</a:t>
            </a:r>
            <a:endParaRPr lang="fr-FR" sz="20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2000" i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i="1" dirty="0" smtClean="0"/>
              <a:t>Major </a:t>
            </a:r>
            <a:r>
              <a:rPr lang="fr-FR" sz="2000" i="1" dirty="0" err="1" smtClean="0"/>
              <a:t>wave</a:t>
            </a:r>
            <a:r>
              <a:rPr lang="fr-FR" sz="2000" i="1" dirty="0" smtClean="0"/>
              <a:t> of new </a:t>
            </a:r>
            <a:r>
              <a:rPr lang="fr-FR" sz="2000" i="1" dirty="0" err="1" smtClean="0"/>
              <a:t>banking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regulations</a:t>
            </a:r>
            <a:endParaRPr lang="fr-FR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914400" cy="365125"/>
          </a:xfrm>
        </p:spPr>
        <p:txBody>
          <a:bodyPr/>
          <a:lstStyle/>
          <a:p>
            <a:pPr>
              <a:defRPr/>
            </a:pPr>
            <a:fld id="{8CCC846D-32C2-4E95-9E38-692D4BE13BD4}" type="datetime1">
              <a:rPr lang="en-US" smtClean="0"/>
              <a:pPr>
                <a:defRPr/>
              </a:pPr>
              <a:t>5/12/2015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0FAA15-C848-4B36-A8F7-2F6E9BBF657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71600" y="6248400"/>
            <a:ext cx="6781800" cy="473075"/>
          </a:xfrm>
        </p:spPr>
        <p:txBody>
          <a:bodyPr/>
          <a:lstStyle/>
          <a:p>
            <a:pPr>
              <a:defRPr/>
            </a:pPr>
            <a:r>
              <a:rPr lang="en-US" b="0" dirty="0" smtClean="0"/>
              <a:t>European Credit Research Institute (ECRI) at Centre for European Policy Studies (CEPS)</a:t>
            </a:r>
          </a:p>
          <a:p>
            <a:pPr>
              <a:defRPr/>
            </a:pPr>
            <a:r>
              <a:rPr lang="en-US" b="0" dirty="0" smtClean="0"/>
              <a:t>Place du Congrès 1, 1000 Brussels, </a:t>
            </a:r>
            <a:r>
              <a:rPr lang="en-US" b="0" dirty="0"/>
              <a:t>Belgium • </a:t>
            </a:r>
            <a:r>
              <a:rPr lang="en-US" b="0" dirty="0" smtClean="0"/>
              <a:t> www.ecri.eu</a:t>
            </a:r>
            <a:endParaRPr lang="en-US" b="0" dirty="0"/>
          </a:p>
        </p:txBody>
      </p:sp>
      <p:pic>
        <p:nvPicPr>
          <p:cNvPr id="6" name="Picture 5" descr="ECRI-header-v2012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4724"/>
            <a:ext cx="7455408" cy="102975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1295400"/>
            <a:ext cx="7772400" cy="38862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Consequences</a:t>
            </a: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: major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inconsistencies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: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Growing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ecological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concerns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but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changing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nothing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No more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credit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but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much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more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credit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Banking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regulation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to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promote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US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financing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model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Local / global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regulations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en-GB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4419600"/>
            <a:ext cx="7074408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2000" i="1" dirty="0" smtClean="0"/>
              <a:t>How to </a:t>
            </a:r>
            <a:r>
              <a:rPr lang="fr-FR" sz="2000" i="1" dirty="0" err="1" smtClean="0"/>
              <a:t>better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smother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economic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recovery</a:t>
            </a:r>
            <a:r>
              <a:rPr lang="fr-FR" sz="2000" i="1" dirty="0" smtClean="0"/>
              <a:t> ?</a:t>
            </a:r>
            <a:endParaRPr lang="fr-FR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914400" cy="365125"/>
          </a:xfrm>
        </p:spPr>
        <p:txBody>
          <a:bodyPr/>
          <a:lstStyle/>
          <a:p>
            <a:pPr>
              <a:defRPr/>
            </a:pPr>
            <a:fld id="{8CCC846D-32C2-4E95-9E38-692D4BE13BD4}" type="datetime1">
              <a:rPr lang="en-US" smtClean="0"/>
              <a:pPr>
                <a:defRPr/>
              </a:pPr>
              <a:t>5/12/2015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0FAA15-C848-4B36-A8F7-2F6E9BBF657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71600" y="6248400"/>
            <a:ext cx="6781800" cy="473075"/>
          </a:xfrm>
        </p:spPr>
        <p:txBody>
          <a:bodyPr/>
          <a:lstStyle/>
          <a:p>
            <a:pPr>
              <a:defRPr/>
            </a:pPr>
            <a:r>
              <a:rPr lang="en-US" b="0" dirty="0" smtClean="0"/>
              <a:t>European Credit Research Institute (ECRI) at Centre for European Policy Studies (CEPS)</a:t>
            </a:r>
          </a:p>
          <a:p>
            <a:pPr>
              <a:defRPr/>
            </a:pPr>
            <a:r>
              <a:rPr lang="en-US" b="0" dirty="0" smtClean="0"/>
              <a:t>Place du Congrès 1, 1000 Brussels, </a:t>
            </a:r>
            <a:r>
              <a:rPr lang="en-US" b="0" dirty="0"/>
              <a:t>Belgium • </a:t>
            </a:r>
            <a:r>
              <a:rPr lang="en-US" b="0" dirty="0" smtClean="0"/>
              <a:t> www.ecri.eu</a:t>
            </a:r>
            <a:endParaRPr lang="en-US" b="0" dirty="0"/>
          </a:p>
        </p:txBody>
      </p:sp>
      <p:pic>
        <p:nvPicPr>
          <p:cNvPr id="6" name="Picture 5" descr="ECRI-header-v2012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4724"/>
            <a:ext cx="7455408" cy="102975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1295400"/>
            <a:ext cx="7772400" cy="38862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New global conditions :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Accompany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emerging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economic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growth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recovery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Take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advantage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of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technological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breakthrough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Take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into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account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social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developments</a:t>
            </a: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en-GB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4419600"/>
            <a:ext cx="7074408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2000" i="1" dirty="0" err="1" smtClean="0"/>
              <a:t>Balanced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development</a:t>
            </a:r>
            <a:r>
              <a:rPr lang="fr-FR" sz="2000" i="1" dirty="0" smtClean="0"/>
              <a:t> of </a:t>
            </a:r>
            <a:r>
              <a:rPr lang="fr-FR" sz="2000" i="1" dirty="0" err="1" smtClean="0"/>
              <a:t>household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credit</a:t>
            </a:r>
            <a:r>
              <a:rPr lang="fr-FR" sz="2000" i="1" dirty="0" smtClean="0"/>
              <a:t>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2000" i="1" dirty="0" err="1" smtClean="0"/>
              <a:t>Promoting</a:t>
            </a:r>
            <a:r>
              <a:rPr lang="fr-FR" sz="2000" i="1" dirty="0" smtClean="0"/>
              <a:t> confidence and not </a:t>
            </a:r>
            <a:r>
              <a:rPr lang="fr-FR" sz="2000" i="1" dirty="0" err="1" smtClean="0"/>
              <a:t>fear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419833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914400" cy="365125"/>
          </a:xfrm>
        </p:spPr>
        <p:txBody>
          <a:bodyPr/>
          <a:lstStyle/>
          <a:p>
            <a:pPr>
              <a:defRPr/>
            </a:pPr>
            <a:fld id="{8CCC846D-32C2-4E95-9E38-692D4BE13BD4}" type="datetime1">
              <a:rPr lang="en-US" smtClean="0"/>
              <a:pPr>
                <a:defRPr/>
              </a:pPr>
              <a:t>5/12/2015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0FAA15-C848-4B36-A8F7-2F6E9BBF657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371600" y="6248400"/>
            <a:ext cx="6781800" cy="473075"/>
          </a:xfrm>
        </p:spPr>
        <p:txBody>
          <a:bodyPr/>
          <a:lstStyle/>
          <a:p>
            <a:pPr>
              <a:defRPr/>
            </a:pPr>
            <a:r>
              <a:rPr lang="en-US" b="0" dirty="0" smtClean="0"/>
              <a:t>European Credit Research Institute (ECRI) at Centre for European Policy Studies (CEPS)</a:t>
            </a:r>
          </a:p>
          <a:p>
            <a:pPr>
              <a:defRPr/>
            </a:pPr>
            <a:r>
              <a:rPr lang="en-US" b="0" dirty="0" smtClean="0"/>
              <a:t>Place du Congrès 1, 1000 Brussels, </a:t>
            </a:r>
            <a:r>
              <a:rPr lang="en-US" b="0" dirty="0"/>
              <a:t>Belgium • </a:t>
            </a:r>
            <a:r>
              <a:rPr lang="en-US" b="0" dirty="0" smtClean="0"/>
              <a:t> www.ecri.eu</a:t>
            </a:r>
            <a:endParaRPr lang="en-US" b="0" dirty="0"/>
          </a:p>
        </p:txBody>
      </p:sp>
      <p:pic>
        <p:nvPicPr>
          <p:cNvPr id="6" name="Picture 5" descr="ECRI-header-v2012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4724"/>
            <a:ext cx="7455408" cy="102975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1295400"/>
            <a:ext cx="7772400" cy="38862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Regulation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?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endParaRPr lang="fr-FR" b="1" dirty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Better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knowledge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of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different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credit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markets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</a:rPr>
              <a:t>Test and </a:t>
            </a:r>
            <a:r>
              <a:rPr lang="fr-FR" b="1" dirty="0" err="1">
                <a:solidFill>
                  <a:srgbClr val="004789"/>
                </a:solidFill>
                <a:latin typeface="Frutiger LT Std 45 Light" pitchFamily="34" charset="0"/>
              </a:rPr>
              <a:t>learn</a:t>
            </a: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</a:rPr>
              <a:t> </a:t>
            </a:r>
            <a:r>
              <a:rPr lang="fr-FR" b="1" dirty="0" err="1">
                <a:solidFill>
                  <a:srgbClr val="004789"/>
                </a:solidFill>
                <a:latin typeface="Frutiger LT Std 45 Light" pitchFamily="34" charset="0"/>
              </a:rPr>
              <a:t>approach</a:t>
            </a:r>
            <a:r>
              <a:rPr lang="fr-FR" b="1" dirty="0">
                <a:solidFill>
                  <a:srgbClr val="004789"/>
                </a:solidFill>
                <a:latin typeface="Frutiger LT Std 45 Light" pitchFamily="34" charset="0"/>
              </a:rPr>
              <a:t> : trial &amp; </a:t>
            </a:r>
            <a:r>
              <a:rPr lang="fr-FR" b="1" dirty="0" err="1">
                <a:solidFill>
                  <a:srgbClr val="004789"/>
                </a:solidFill>
                <a:latin typeface="Frutiger LT Std 45 Light" pitchFamily="34" charset="0"/>
              </a:rPr>
              <a:t>error</a:t>
            </a:r>
            <a:endParaRPr lang="en-GB" b="1" dirty="0">
              <a:solidFill>
                <a:srgbClr val="004789"/>
              </a:solidFill>
              <a:latin typeface="Frutiger LT Std 45 Light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Simplify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,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simplify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,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simplify</a:t>
            </a: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Regulation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or </a:t>
            </a:r>
            <a:r>
              <a:rPr lang="fr-FR" b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supervision ?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endParaRPr lang="fr-FR" b="1" dirty="0" smtClean="0">
              <a:solidFill>
                <a:srgbClr val="004789"/>
              </a:solidFill>
              <a:latin typeface="Frutiger LT Std 45 Light" pitchFamily="34" charset="0"/>
              <a:ea typeface="+mj-ea"/>
              <a:cs typeface="+mj-cs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Supervising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an network of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independant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and local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agencies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of social and </a:t>
            </a:r>
            <a:r>
              <a:rPr lang="fr-FR" b="1" dirty="0" err="1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environmental</a:t>
            </a:r>
            <a:r>
              <a:rPr lang="fr-FR" b="1" dirty="0" smtClean="0">
                <a:solidFill>
                  <a:srgbClr val="004789"/>
                </a:solidFill>
                <a:latin typeface="Frutiger LT Std 45 Light" pitchFamily="34" charset="0"/>
                <a:ea typeface="+mj-ea"/>
                <a:cs typeface="+mj-cs"/>
              </a:rPr>
              <a:t> ratings </a:t>
            </a:r>
          </a:p>
        </p:txBody>
      </p:sp>
    </p:spTree>
    <p:extLst>
      <p:ext uri="{BB962C8B-B14F-4D97-AF65-F5344CB8AC3E}">
        <p14:creationId xmlns:p14="http://schemas.microsoft.com/office/powerpoint/2010/main" val="41482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3725</TotalTime>
  <Words>301</Words>
  <Application>Microsoft Office PowerPoint</Application>
  <PresentationFormat>On-screen Show (4:3)</PresentationFormat>
  <Paragraphs>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Frutiger LT Std 45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katharina</dc:creator>
  <cp:lastModifiedBy>Sylvain Bouyon</cp:lastModifiedBy>
  <cp:revision>631</cp:revision>
  <dcterms:created xsi:type="dcterms:W3CDTF">2011-02-07T14:56:22Z</dcterms:created>
  <dcterms:modified xsi:type="dcterms:W3CDTF">2015-05-12T11:11:59Z</dcterms:modified>
</cp:coreProperties>
</file>