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7" r:id="rId2"/>
    <p:sldId id="305" r:id="rId3"/>
    <p:sldId id="295" r:id="rId4"/>
    <p:sldId id="296" r:id="rId5"/>
    <p:sldId id="307" r:id="rId6"/>
    <p:sldId id="301" r:id="rId7"/>
    <p:sldId id="302" r:id="rId8"/>
    <p:sldId id="309" r:id="rId9"/>
  </p:sldIdLst>
  <p:sldSz cx="9144000" cy="5143500" type="screen16x9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38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45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143A"/>
    <a:srgbClr val="D7A42C"/>
    <a:srgbClr val="BD5B0A"/>
    <a:srgbClr val="786842"/>
    <a:srgbClr val="6F8A49"/>
    <a:srgbClr val="134F14"/>
    <a:srgbClr val="B0A17D"/>
    <a:srgbClr val="BBBC4A"/>
    <a:srgbClr val="92C8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2" autoAdjust="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90" y="576"/>
      </p:cViewPr>
      <p:guideLst>
        <p:guide orient="horz" pos="1938"/>
        <p:guide pos="2880"/>
        <p:guide orient="horz" pos="145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925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E8AE65-9A48-FA40-B380-7D955BD454A3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925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767F2B-C047-EA46-84B2-D9E612AE5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92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BBC857-15F0-B945-9F05-4E21CD663F54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EEE209-DAAC-7C4B-912F-00F026BEF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83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DD779-405A-664F-BA05-CA6DC49BC0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04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EE209-DAAC-7C4B-912F-00F026BEF2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23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EE209-DAAC-7C4B-912F-00F026BEF2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23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DD779-405A-664F-BA05-CA6DC49BC0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04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76417-B1F7-3349-83A5-0FAFE892CF2D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11D8-225E-3C4E-B58A-82C48FA92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54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76417-B1F7-3349-83A5-0FAFE892CF2D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11D8-225E-3C4E-B58A-82C48FA92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861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76417-B1F7-3349-83A5-0FAFE892CF2D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11D8-225E-3C4E-B58A-82C48FA92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29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76417-B1F7-3349-83A5-0FAFE892CF2D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11D8-225E-3C4E-B58A-82C48FA92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00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76417-B1F7-3349-83A5-0FAFE892CF2D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11D8-225E-3C4E-B58A-82C48FA92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6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76417-B1F7-3349-83A5-0FAFE892CF2D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11D8-225E-3C4E-B58A-82C48FA92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20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76417-B1F7-3349-83A5-0FAFE892CF2D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11D8-225E-3C4E-B58A-82C48FA92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24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76417-B1F7-3349-83A5-0FAFE892CF2D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11D8-225E-3C4E-B58A-82C48FA92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10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76417-B1F7-3349-83A5-0FAFE892CF2D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11D8-225E-3C4E-B58A-82C48FA92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22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76417-B1F7-3349-83A5-0FAFE892CF2D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11D8-225E-3C4E-B58A-82C48FA92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24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76417-B1F7-3349-83A5-0FAFE892CF2D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11D8-225E-3C4E-B58A-82C48FA92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82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76417-B1F7-3349-83A5-0FAFE892CF2D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011D8-225E-3C4E-B58A-82C48FA92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0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2-16 at 15.31.4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6" b="5817"/>
          <a:stretch/>
        </p:blipFill>
        <p:spPr>
          <a:xfrm>
            <a:off x="-4003" y="-40448"/>
            <a:ext cx="9144000" cy="452975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57031" y="4679460"/>
            <a:ext cx="53168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Karen Kerrigan   |   Legal &amp; Financial Director   |   @</a:t>
            </a:r>
            <a:r>
              <a:rPr lang="en-US" sz="1400" dirty="0" err="1" smtClean="0">
                <a:latin typeface="Arial"/>
                <a:cs typeface="Arial"/>
              </a:rPr>
              <a:t>KarenSeedrs</a:t>
            </a:r>
            <a:endParaRPr lang="en-US" sz="1400" dirty="0" smtClean="0">
              <a:latin typeface="Arial"/>
              <a:cs typeface="Arial"/>
            </a:endParaRPr>
          </a:p>
        </p:txBody>
      </p:sp>
      <p:pic>
        <p:nvPicPr>
          <p:cNvPr id="12" name="Picture 11" descr="seedrs_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48" y="4651794"/>
            <a:ext cx="1494045" cy="3631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8089" y="4319445"/>
            <a:ext cx="9152089" cy="169866"/>
          </a:xfrm>
          <a:prstGeom prst="rect">
            <a:avLst/>
          </a:prstGeom>
          <a:solidFill>
            <a:srgbClr val="93C433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34F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54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2-16 at 14.03.3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78"/>
          <a:stretch/>
        </p:blipFill>
        <p:spPr>
          <a:xfrm>
            <a:off x="0" y="3584165"/>
            <a:ext cx="5110746" cy="1479458"/>
          </a:xfrm>
          <a:prstGeom prst="rect">
            <a:avLst/>
          </a:prstGeom>
        </p:spPr>
      </p:pic>
      <p:pic>
        <p:nvPicPr>
          <p:cNvPr id="8" name="Picture 7" descr="Screen Shot 2015-02-16 at 14.02.5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8" b="15431"/>
          <a:stretch/>
        </p:blipFill>
        <p:spPr>
          <a:xfrm>
            <a:off x="0" y="134668"/>
            <a:ext cx="5110746" cy="1479458"/>
          </a:xfrm>
          <a:prstGeom prst="rect">
            <a:avLst/>
          </a:prstGeom>
        </p:spPr>
      </p:pic>
      <p:pic>
        <p:nvPicPr>
          <p:cNvPr id="10" name="Picture 9" descr="Screen Shot 2015-02-16 at 14.13.5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6" b="17602"/>
          <a:stretch/>
        </p:blipFill>
        <p:spPr>
          <a:xfrm>
            <a:off x="0" y="1848703"/>
            <a:ext cx="5058634" cy="14794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58634" y="0"/>
            <a:ext cx="3696889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5193001" y="210952"/>
            <a:ext cx="3262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Intro to Seedrs</a:t>
            </a:r>
          </a:p>
        </p:txBody>
      </p:sp>
      <p:sp>
        <p:nvSpPr>
          <p:cNvPr id="9" name="Rectangle 8"/>
          <p:cNvSpPr/>
          <p:nvPr/>
        </p:nvSpPr>
        <p:spPr>
          <a:xfrm>
            <a:off x="5179092" y="945124"/>
            <a:ext cx="3150487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sz="1500" dirty="0">
                <a:solidFill>
                  <a:srgbClr val="FFFFFF"/>
                </a:solidFill>
                <a:latin typeface="Arial"/>
                <a:cs typeface="Arial"/>
              </a:rPr>
              <a:t>We let investors invest as little or as much as they like (from £/€10 up) in </a:t>
            </a:r>
            <a:r>
              <a:rPr lang="en-US" sz="1500" dirty="0" smtClean="0">
                <a:solidFill>
                  <a:srgbClr val="FFFFFF"/>
                </a:solidFill>
                <a:latin typeface="Arial"/>
                <a:cs typeface="Arial"/>
              </a:rPr>
              <a:t>businesses they believe in</a:t>
            </a:r>
            <a:endParaRPr lang="en-US" sz="15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214313" indent="-214313">
              <a:spcBef>
                <a:spcPts val="900"/>
              </a:spcBef>
              <a:buFont typeface="Arial"/>
              <a:buChar char="•"/>
            </a:pPr>
            <a:r>
              <a:rPr lang="en-US" sz="1500" dirty="0">
                <a:solidFill>
                  <a:srgbClr val="FFFFFF"/>
                </a:solidFill>
                <a:latin typeface="Arial"/>
                <a:cs typeface="Arial"/>
              </a:rPr>
              <a:t>We let entrepreneurs raise seed and early-stage capital from friends, family, angels, </a:t>
            </a:r>
            <a:r>
              <a:rPr lang="en-US" sz="1500" dirty="0" smtClean="0">
                <a:solidFill>
                  <a:srgbClr val="FFFFFF"/>
                </a:solidFill>
                <a:latin typeface="Arial"/>
                <a:cs typeface="Arial"/>
              </a:rPr>
              <a:t>institutions, customers and more</a:t>
            </a:r>
          </a:p>
          <a:p>
            <a:pPr marL="214313" indent="-214313">
              <a:spcBef>
                <a:spcPts val="900"/>
              </a:spcBef>
              <a:buFont typeface="Arial"/>
              <a:buChar char="•"/>
            </a:pPr>
            <a:r>
              <a:rPr lang="en-US" sz="1500" dirty="0" smtClean="0">
                <a:solidFill>
                  <a:srgbClr val="FFFFFF"/>
                </a:solidFill>
                <a:latin typeface="Arial"/>
                <a:cs typeface="Arial"/>
              </a:rPr>
              <a:t>We </a:t>
            </a:r>
            <a:r>
              <a:rPr lang="en-US" sz="1500" dirty="0">
                <a:solidFill>
                  <a:srgbClr val="FFFFFF"/>
                </a:solidFill>
                <a:latin typeface="Arial"/>
                <a:cs typeface="Arial"/>
              </a:rPr>
              <a:t>do everything through a </a:t>
            </a:r>
            <a:r>
              <a:rPr lang="en-US" sz="1500" dirty="0" err="1">
                <a:solidFill>
                  <a:srgbClr val="FFFFFF"/>
                </a:solidFill>
                <a:latin typeface="Arial"/>
                <a:cs typeface="Arial"/>
              </a:rPr>
              <a:t>digitised</a:t>
            </a:r>
            <a:r>
              <a:rPr lang="en-US" sz="1500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1500" dirty="0" err="1">
                <a:solidFill>
                  <a:srgbClr val="FFFFFF"/>
                </a:solidFill>
                <a:latin typeface="Arial"/>
                <a:cs typeface="Arial"/>
              </a:rPr>
              <a:t>standardised</a:t>
            </a:r>
            <a:r>
              <a:rPr lang="en-US" sz="1500" dirty="0">
                <a:solidFill>
                  <a:srgbClr val="FFFFFF"/>
                </a:solidFill>
                <a:latin typeface="Arial"/>
                <a:cs typeface="Arial"/>
              </a:rPr>
              <a:t>, simple online process </a:t>
            </a:r>
          </a:p>
          <a:p>
            <a:pPr marL="214313" indent="-214313">
              <a:spcBef>
                <a:spcPts val="900"/>
              </a:spcBef>
              <a:buFont typeface="Arial"/>
              <a:buChar char="•"/>
            </a:pPr>
            <a:r>
              <a:rPr lang="en-US" sz="1500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lang="fr-FR" sz="1500" dirty="0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lang="en-US" sz="1500" dirty="0">
                <a:solidFill>
                  <a:srgbClr val="FFFFFF"/>
                </a:solidFill>
                <a:latin typeface="Arial"/>
                <a:cs typeface="Arial"/>
              </a:rPr>
              <a:t>re based in London and Lisbon, and we’re open to investors and entrepreneurs across Europe</a:t>
            </a:r>
          </a:p>
        </p:txBody>
      </p:sp>
    </p:spTree>
    <p:extLst>
      <p:ext uri="{BB962C8B-B14F-4D97-AF65-F5344CB8AC3E}">
        <p14:creationId xmlns:p14="http://schemas.microsoft.com/office/powerpoint/2010/main" val="288911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1-16 at 19.04.1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" r="17248"/>
          <a:stretch/>
        </p:blipFill>
        <p:spPr>
          <a:xfrm>
            <a:off x="2946433" y="522989"/>
            <a:ext cx="5831066" cy="42346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4456" y="0"/>
            <a:ext cx="4016640" cy="53045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440" y="4879430"/>
            <a:ext cx="857881" cy="1669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0103" y="184821"/>
            <a:ext cx="37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The Beginnings</a:t>
            </a:r>
            <a:endParaRPr lang="en-US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3327" y="892861"/>
            <a:ext cx="374399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en-US" dirty="0" smtClean="0">
                <a:solidFill>
                  <a:srgbClr val="FFFFFF"/>
                </a:solidFill>
                <a:latin typeface="Arial"/>
                <a:cs typeface="Arial"/>
                <a:sym typeface="Arial" pitchFamily="34" charset="0"/>
              </a:rPr>
              <a:t>Incorporated in 2009</a:t>
            </a:r>
          </a:p>
          <a:p>
            <a:endParaRPr lang="en-US" altLang="en-US" dirty="0" smtClean="0">
              <a:solidFill>
                <a:srgbClr val="FFFFFF"/>
              </a:solidFill>
              <a:latin typeface="Arial"/>
              <a:cs typeface="Arial"/>
              <a:sym typeface="Arial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  <a:sym typeface="Arial" pitchFamily="34" charset="0"/>
              </a:rPr>
              <a:t>Received approval from the then-FSA in 2012</a:t>
            </a:r>
          </a:p>
          <a:p>
            <a:pPr marL="342900" indent="-342900">
              <a:buFont typeface="Arial"/>
              <a:buChar char="•"/>
            </a:pPr>
            <a:endParaRPr lang="en-US" dirty="0" smtClean="0">
              <a:solidFill>
                <a:srgbClr val="FFFFFF"/>
              </a:solidFill>
              <a:latin typeface="Arial"/>
              <a:cs typeface="Arial"/>
              <a:sym typeface="Arial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  <a:sym typeface="Arial" pitchFamily="34" charset="0"/>
              </a:rPr>
              <a:t>First equity crowdfunding platform to receive regulatory approval</a:t>
            </a:r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altLang="en-US" dirty="0" smtClean="0">
              <a:solidFill>
                <a:srgbClr val="FFFFFF"/>
              </a:solidFill>
              <a:latin typeface="Arial"/>
              <a:cs typeface="Arial"/>
              <a:sym typeface="Arial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altLang="en-US" dirty="0" smtClean="0">
                <a:solidFill>
                  <a:srgbClr val="FFFFFF"/>
                </a:solidFill>
                <a:latin typeface="Arial"/>
                <a:cs typeface="Arial"/>
                <a:sym typeface="Arial" pitchFamily="34" charset="0"/>
              </a:rPr>
              <a:t>Broad rage of permissions</a:t>
            </a:r>
            <a:endParaRPr lang="en-US" altLang="en-US" dirty="0">
              <a:solidFill>
                <a:srgbClr val="FFFFFF"/>
              </a:solidFill>
              <a:latin typeface="Arial"/>
              <a:cs typeface="Arial"/>
              <a:sym typeface="Arial" pitchFamily="34" charset="0"/>
            </a:endParaRPr>
          </a:p>
          <a:p>
            <a:pPr marL="342900" indent="-342900">
              <a:buFont typeface="Arial"/>
              <a:buChar char="•"/>
            </a:pPr>
            <a:endParaRPr lang="en-US" altLang="en-US" dirty="0" smtClean="0">
              <a:solidFill>
                <a:srgbClr val="FFFFFF"/>
              </a:solidFill>
              <a:latin typeface="Arial"/>
              <a:cs typeface="Arial"/>
              <a:sym typeface="Arial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altLang="en-US" dirty="0" smtClean="0">
                <a:solidFill>
                  <a:srgbClr val="FFFFFF"/>
                </a:solidFill>
                <a:latin typeface="Arial"/>
                <a:cs typeface="Arial"/>
                <a:sym typeface="Arial" pitchFamily="34" charset="0"/>
              </a:rPr>
              <a:t>Opened up asset class</a:t>
            </a:r>
          </a:p>
          <a:p>
            <a:pPr marL="342900" indent="-342900">
              <a:buFont typeface="Arial"/>
              <a:buChar char="•"/>
            </a:pPr>
            <a:endParaRPr lang="en-US" altLang="en-US" dirty="0" smtClean="0">
              <a:solidFill>
                <a:srgbClr val="FFFFFF"/>
              </a:solidFill>
              <a:latin typeface="Arial"/>
              <a:cs typeface="Arial"/>
              <a:sym typeface="Arial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altLang="en-US" dirty="0" smtClean="0">
                <a:solidFill>
                  <a:srgbClr val="FFFFFF"/>
                </a:solidFill>
                <a:latin typeface="Arial"/>
                <a:cs typeface="Arial"/>
                <a:sym typeface="Arial" pitchFamily="34" charset="0"/>
              </a:rPr>
              <a:t>Pioneered process</a:t>
            </a:r>
            <a:endParaRPr lang="en-US" alt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639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10" y="1270097"/>
            <a:ext cx="5430887" cy="25941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86766" y="-80550"/>
            <a:ext cx="4016640" cy="53045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61581" y="168143"/>
            <a:ext cx="4262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Investor Protection</a:t>
            </a:r>
            <a:endParaRPr lang="en-US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32119" y="918976"/>
            <a:ext cx="3887769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We act as nominee </a:t>
            </a:r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We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are the sole legal shareholder </a:t>
            </a:r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We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cast votes, grant consents and take other shareholder actions</a:t>
            </a: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Professional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investor protections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For growth-focused companies – this is really important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Clean cap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table</a:t>
            </a: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Aligned interests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33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EDRS 20140818 202451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" b="-148"/>
          <a:stretch/>
        </p:blipFill>
        <p:spPr>
          <a:xfrm>
            <a:off x="1618709" y="370988"/>
            <a:ext cx="7215800" cy="45084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4456" y="0"/>
            <a:ext cx="4016640" cy="53045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440" y="4879430"/>
            <a:ext cx="857881" cy="1669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0776" y="212056"/>
            <a:ext cx="37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Challenges</a:t>
            </a:r>
            <a:endParaRPr lang="en-US" sz="28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3327" y="902199"/>
            <a:ext cx="374399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en-US" dirty="0">
                <a:solidFill>
                  <a:srgbClr val="FFFFFF"/>
                </a:solidFill>
                <a:latin typeface="Arial"/>
                <a:cs typeface="Arial"/>
                <a:sym typeface="Arial" pitchFamily="34" charset="0"/>
              </a:rPr>
              <a:t>UK regulation</a:t>
            </a:r>
          </a:p>
          <a:p>
            <a:endParaRPr lang="en-US" altLang="en-US" dirty="0">
              <a:solidFill>
                <a:srgbClr val="FFFFFF"/>
              </a:solidFill>
              <a:latin typeface="Arial"/>
              <a:cs typeface="Arial"/>
              <a:sym typeface="Arial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  <a:sym typeface="Arial" pitchFamily="34" charset="0"/>
              </a:rPr>
              <a:t>Europe / international reach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FFFFFF"/>
              </a:solidFill>
              <a:latin typeface="Arial"/>
              <a:cs typeface="Arial"/>
              <a:sym typeface="Arial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  <a:sym typeface="Arial" pitchFamily="34" charset="0"/>
              </a:rPr>
              <a:t>Fraud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altLang="en-US" dirty="0">
              <a:solidFill>
                <a:srgbClr val="FFFFFF"/>
              </a:solidFill>
              <a:latin typeface="Arial"/>
              <a:cs typeface="Arial"/>
              <a:sym typeface="Arial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altLang="en-US" dirty="0">
                <a:solidFill>
                  <a:srgbClr val="FFFFFF"/>
                </a:solidFill>
                <a:latin typeface="Arial"/>
                <a:cs typeface="Arial"/>
                <a:sym typeface="Arial" pitchFamily="34" charset="0"/>
              </a:rPr>
              <a:t>Failing consumers</a:t>
            </a:r>
          </a:p>
          <a:p>
            <a:pPr marL="342900" indent="-342900">
              <a:buFont typeface="Arial"/>
              <a:buChar char="•"/>
            </a:pPr>
            <a:endParaRPr lang="en-US" alt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altLang="en-US" dirty="0">
                <a:solidFill>
                  <a:srgbClr val="FFFFFF"/>
                </a:solidFill>
                <a:latin typeface="Arial"/>
                <a:cs typeface="Arial"/>
                <a:sym typeface="Arial" pitchFamily="34" charset="0"/>
              </a:rPr>
              <a:t>Competition / rogues</a:t>
            </a:r>
          </a:p>
        </p:txBody>
      </p:sp>
    </p:spTree>
    <p:extLst>
      <p:ext uri="{BB962C8B-B14F-4D97-AF65-F5344CB8AC3E}">
        <p14:creationId xmlns:p14="http://schemas.microsoft.com/office/powerpoint/2010/main" val="103866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P1_3680_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" t="34239" r="78" b="13807"/>
          <a:stretch/>
        </p:blipFill>
        <p:spPr>
          <a:xfrm>
            <a:off x="-7889" y="-9339"/>
            <a:ext cx="9220907" cy="31659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7279" y="3693927"/>
            <a:ext cx="87416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London-based ad tech startup that initially raised £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60,000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in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July 2012 from 70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investors</a:t>
            </a:r>
          </a:p>
          <a:p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Returned to raise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over £500K from over 400 investors in July 2014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974" y="3165759"/>
            <a:ext cx="482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00"/>
                </a:solidFill>
                <a:latin typeface="Arial"/>
                <a:cs typeface="Arial"/>
              </a:rPr>
              <a:t>Adludio</a:t>
            </a:r>
            <a:endParaRPr lang="en-US" sz="3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59" y="3054157"/>
            <a:ext cx="9148002" cy="1653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34F1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9335" r="10789"/>
          <a:stretch/>
        </p:blipFill>
        <p:spPr>
          <a:xfrm>
            <a:off x="7227426" y="2659707"/>
            <a:ext cx="1587420" cy="1244030"/>
          </a:xfrm>
          <a:prstGeom prst="rect">
            <a:avLst/>
          </a:prstGeom>
          <a:ln w="57150" cmpd="sng"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330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5119" t="22295" b="17912"/>
          <a:stretch/>
        </p:blipFill>
        <p:spPr>
          <a:xfrm>
            <a:off x="-1" y="0"/>
            <a:ext cx="9151161" cy="32480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9391" y="3796484"/>
            <a:ext cx="87416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Publicly-traded company, and leading UK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winemaker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and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craft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brewer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Raised  £3.9M, from over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1,450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investors in less than 3 weeks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5312" y="3244537"/>
            <a:ext cx="482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Arial"/>
                <a:cs typeface="Arial"/>
              </a:rPr>
              <a:t>Chapel Down</a:t>
            </a:r>
            <a:endParaRPr lang="en-US" sz="3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59" y="3093602"/>
            <a:ext cx="9148002" cy="1653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34F1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414" y="2654589"/>
            <a:ext cx="1899131" cy="1186957"/>
          </a:xfrm>
          <a:prstGeom prst="rect">
            <a:avLst/>
          </a:prstGeom>
          <a:ln w="57150" cmpd="sng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870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57031" y="4679460"/>
            <a:ext cx="53168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Karen Kerrigan   |   Legal &amp; Financial Director   |   @</a:t>
            </a:r>
            <a:r>
              <a:rPr lang="en-US" sz="1400" dirty="0" err="1" smtClean="0">
                <a:latin typeface="Arial"/>
                <a:cs typeface="Arial"/>
              </a:rPr>
              <a:t>KarenSeedrs</a:t>
            </a:r>
            <a:endParaRPr lang="en-US" sz="1400" dirty="0" smtClean="0">
              <a:latin typeface="Arial"/>
              <a:cs typeface="Arial"/>
            </a:endParaRPr>
          </a:p>
        </p:txBody>
      </p:sp>
      <p:pic>
        <p:nvPicPr>
          <p:cNvPr id="12" name="Picture 11" descr="seedrs_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48" y="4651794"/>
            <a:ext cx="1494045" cy="3631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8089" y="4319445"/>
            <a:ext cx="9152089" cy="169866"/>
          </a:xfrm>
          <a:prstGeom prst="rect">
            <a:avLst/>
          </a:prstGeom>
          <a:solidFill>
            <a:srgbClr val="93C433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34F14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94000" y="1335851"/>
            <a:ext cx="444029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0000"/>
                </a:solidFill>
                <a:latin typeface="Arial"/>
                <a:cs typeface="Arial"/>
              </a:rPr>
              <a:t>Questions?</a:t>
            </a:r>
          </a:p>
          <a:p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8899" y="3603773"/>
            <a:ext cx="89316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Seedrs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is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authorised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and regulated by the Financial Conduct Authority. Investing involves 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  <a:cs typeface="Arial"/>
              </a:rPr>
              <a:t>risks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including 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  <a:cs typeface="Arial"/>
              </a:rPr>
              <a:t>loss of capital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  <a:cs typeface="Arial"/>
              </a:rPr>
              <a:t>illiquidity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  <a:cs typeface="Arial"/>
              </a:rPr>
              <a:t>lack of dividends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and 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  <a:cs typeface="Arial"/>
              </a:rPr>
              <a:t>dilutions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and should only be done as part of a 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  <a:cs typeface="Arial"/>
              </a:rPr>
              <a:t>diversified portfolio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. 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Seedrs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is targeted solely at investors who are sufficiently sophisticated to understand these risks and make their own investment decisions.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911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1654</TotalTime>
  <Words>299</Words>
  <Application>Microsoft Office PowerPoint</Application>
  <PresentationFormat>On-screen Show (16:9)</PresentationFormat>
  <Paragraphs>54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AWanczyk</dc:creator>
  <cp:lastModifiedBy>Sylvain Bouyon</cp:lastModifiedBy>
  <cp:revision>65</cp:revision>
  <cp:lastPrinted>2015-02-16T15:15:52Z</cp:lastPrinted>
  <dcterms:created xsi:type="dcterms:W3CDTF">2014-09-16T14:45:16Z</dcterms:created>
  <dcterms:modified xsi:type="dcterms:W3CDTF">2015-05-12T06:08:56Z</dcterms:modified>
</cp:coreProperties>
</file>