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38" r:id="rId1"/>
  </p:sldMasterIdLst>
  <p:notesMasterIdLst>
    <p:notesMasterId r:id="rId7"/>
  </p:notesMasterIdLst>
  <p:handoutMasterIdLst>
    <p:handoutMasterId r:id="rId8"/>
  </p:handoutMasterIdLst>
  <p:sldIdLst>
    <p:sldId id="283" r:id="rId2"/>
    <p:sldId id="285" r:id="rId3"/>
    <p:sldId id="315" r:id="rId4"/>
    <p:sldId id="319" r:id="rId5"/>
    <p:sldId id="320" r:id="rId6"/>
  </p:sldIdLst>
  <p:sldSz cx="9144000" cy="6858000" type="screen4x3"/>
  <p:notesSz cx="6669088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4085" autoAdjust="0"/>
  </p:normalViewPr>
  <p:slideViewPr>
    <p:cSldViewPr>
      <p:cViewPr varScale="1">
        <p:scale>
          <a:sx n="91" d="100"/>
          <a:sy n="91" d="100"/>
        </p:scale>
        <p:origin x="56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5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65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7607" y="0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65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583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65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7607" y="9428583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/>
            </a:lvl1pPr>
          </a:lstStyle>
          <a:p>
            <a:pPr>
              <a:defRPr/>
            </a:pPr>
            <a:fld id="{6003C1CD-566F-46C6-AE9D-40278FF128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7845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spcBef>
                <a:spcPct val="20000"/>
              </a:spcBef>
              <a:buFontTx/>
              <a:buChar char="•"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spcBef>
                <a:spcPct val="20000"/>
              </a:spcBef>
              <a:buFontTx/>
              <a:buChar char="•"/>
              <a:defRPr sz="1200" smtClean="0"/>
            </a:lvl1pPr>
          </a:lstStyle>
          <a:p>
            <a:pPr>
              <a:defRPr/>
            </a:pPr>
            <a:fld id="{6F66AAF9-CF2D-4AA2-AB80-247D95E39E21}" type="datetimeFigureOut">
              <a:rPr lang="en-US"/>
              <a:pPr>
                <a:defRPr/>
              </a:pPr>
              <a:t>5/12/2015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15153"/>
            <a:ext cx="533527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spcBef>
                <a:spcPct val="20000"/>
              </a:spcBef>
              <a:buFontTx/>
              <a:buChar char="•"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spcBef>
                <a:spcPct val="20000"/>
              </a:spcBef>
              <a:buFontTx/>
              <a:buChar char="•"/>
              <a:defRPr sz="1200" smtClean="0"/>
            </a:lvl1pPr>
          </a:lstStyle>
          <a:p>
            <a:pPr>
              <a:defRPr/>
            </a:pPr>
            <a:fld id="{B09B22BD-7CE5-45F0-8D2B-6F83DF05E0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6185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2E69D2-EEE6-4539-AF9B-99162D892F17}" type="datetime1">
              <a:rPr lang="en-US"/>
              <a:pPr>
                <a:defRPr/>
              </a:pPr>
              <a:t>5/12/2015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Centre for European Policy Studies (CEPS)  • www.ceps.eu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1B00DF-A18E-4D82-A358-A00BEB0B42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04F239-05F8-42C4-8830-6D2DE6CBABCD}" type="datetime1">
              <a:rPr lang="en-US"/>
              <a:pPr>
                <a:defRPr/>
              </a:pPr>
              <a:t>5/12/2015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Centre for European Policy Studies (CEPS)  • www.ceps.eu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494433-289E-44B6-8B35-6C6D413CBA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BA00B3-9DAB-4174-B758-C2C54DA5C448}" type="datetime1">
              <a:rPr lang="en-US"/>
              <a:pPr>
                <a:defRPr/>
              </a:pPr>
              <a:t>5/12/2015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Centre for European Policy Studies (CEPS)  • www.ceps.eu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6C5D31-E6A7-46F2-8BD9-71CD935760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Ceps_new-header2010.jpg"/>
          <p:cNvPicPr>
            <a:picLocks noChangeAspect="1"/>
          </p:cNvPicPr>
          <p:nvPr userDrawn="1"/>
        </p:nvPicPr>
        <p:blipFill>
          <a:blip r:embed="rId2" cstate="print"/>
          <a:srcRect t="39186" b="39186"/>
          <a:stretch>
            <a:fillRect/>
          </a:stretch>
        </p:blipFill>
        <p:spPr bwMode="auto">
          <a:xfrm>
            <a:off x="381000" y="152400"/>
            <a:ext cx="8301038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  <a:noFill/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17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838200" cy="365125"/>
          </a:xfrm>
        </p:spPr>
        <p:txBody>
          <a:bodyPr/>
          <a:lstStyle>
            <a:lvl1pPr>
              <a:buFontTx/>
              <a:buNone/>
              <a:defRPr/>
            </a:lvl1pPr>
          </a:lstStyle>
          <a:p>
            <a:pPr>
              <a:defRPr/>
            </a:pPr>
            <a:fld id="{8CCC846D-32C2-4E95-9E38-692D4BE13BD4}" type="datetime1">
              <a:rPr lang="en-US"/>
              <a:pPr>
                <a:defRPr/>
              </a:pPr>
              <a:t>5/12/2015</a:t>
            </a:fld>
            <a:endParaRPr lang="en-US" dirty="0"/>
          </a:p>
        </p:txBody>
      </p:sp>
      <p:sp>
        <p:nvSpPr>
          <p:cNvPr id="6" name="Slide Number Placeholder 18"/>
          <p:cNvSpPr>
            <a:spLocks noGrp="1"/>
          </p:cNvSpPr>
          <p:nvPr>
            <p:ph type="sldNum" sz="quarter" idx="11"/>
          </p:nvPr>
        </p:nvSpPr>
        <p:spPr>
          <a:xfrm>
            <a:off x="8229600" y="6356350"/>
            <a:ext cx="457200" cy="365125"/>
          </a:xfrm>
        </p:spPr>
        <p:txBody>
          <a:bodyPr/>
          <a:lstStyle>
            <a:lvl1pPr>
              <a:buFontTx/>
              <a:buNone/>
              <a:defRPr/>
            </a:lvl1pPr>
          </a:lstStyle>
          <a:p>
            <a:pPr>
              <a:defRPr/>
            </a:pPr>
            <a:fld id="{C60FAA15-C848-4B36-A8F7-2F6E9BBF657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19"/>
          <p:cNvSpPr>
            <a:spLocks noGrp="1"/>
          </p:cNvSpPr>
          <p:nvPr>
            <p:ph type="ftr" sz="quarter" idx="12"/>
          </p:nvPr>
        </p:nvSpPr>
        <p:spPr>
          <a:xfrm>
            <a:off x="1371600" y="6356350"/>
            <a:ext cx="6781800" cy="365125"/>
          </a:xfrm>
        </p:spPr>
        <p:txBody>
          <a:bodyPr/>
          <a:lstStyle>
            <a:lvl1pPr>
              <a:buFontTx/>
              <a:buNone/>
              <a:defRPr b="1" dirty="0" smtClean="0">
                <a:solidFill>
                  <a:srgbClr val="002060"/>
                </a:solidFill>
              </a:defRPr>
            </a:lvl1pPr>
          </a:lstStyle>
          <a:p>
            <a:pPr>
              <a:defRPr/>
            </a:pPr>
            <a:r>
              <a:rPr lang="en-US"/>
              <a:t>Centre for European Policy Studies (CEPS) • Place du </a:t>
            </a:r>
            <a:r>
              <a:rPr lang="en-US" err="1"/>
              <a:t>Congrès</a:t>
            </a:r>
            <a:r>
              <a:rPr lang="en-US"/>
              <a:t> 1, 1000 Brussels, Belgium   www.ceps.eu 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244672-9076-40B7-8BC4-9CAC84446513}" type="datetime1">
              <a:rPr lang="en-US"/>
              <a:pPr>
                <a:defRPr/>
              </a:pPr>
              <a:t>5/12/2015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Centre for European Policy Studies (CEPS)  • www.ceps.eu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B035F5-BE3A-466B-A29F-DB162134CD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2821CD-1F24-411E-96C7-1F9D9D9F4E5E}" type="datetime1">
              <a:rPr lang="en-US"/>
              <a:pPr>
                <a:defRPr/>
              </a:pPr>
              <a:t>5/12/2015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Centre for European Policy Studies (CEPS)  • www.ceps.eu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67F1EA-AD58-413F-BEFF-A09D693645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B5334F-DA00-4C75-8C8D-7411F1E4DF5D}" type="datetime1">
              <a:rPr lang="en-US"/>
              <a:pPr>
                <a:defRPr/>
              </a:pPr>
              <a:t>5/12/2015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Centre for European Policy Studies (CEPS)  • www.ceps.eu 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8E0B7-F9CA-43DF-8FAF-5E6C6B1ECE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AE45A1-45F2-4579-B970-CC683C15EDF7}" type="datetime1">
              <a:rPr lang="en-US"/>
              <a:pPr>
                <a:defRPr/>
              </a:pPr>
              <a:t>5/12/2015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Centre for European Policy Studies (CEPS)  • www.ceps.eu 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4D31A5-55EE-4998-8FF8-445154EED3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031327-4463-4037-B3E4-13461554DBF6}" type="datetime1">
              <a:rPr lang="en-US"/>
              <a:pPr>
                <a:defRPr/>
              </a:pPr>
              <a:t>5/12/2015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Centre for European Policy Studies (CEPS)  • www.ceps.eu 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DD11AC-963A-47E9-B22C-27FC4396EB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F24A27-9A26-48D3-9ACC-847B3A1D9808}" type="datetime1">
              <a:rPr lang="en-US"/>
              <a:pPr>
                <a:defRPr/>
              </a:pPr>
              <a:t>5/12/2015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Centre for European Policy Studies (CEPS)  • www.ceps.eu 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DEB433-D02E-4D3A-8BC9-BC87037920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32C15C-8B55-4306-8D82-3F08DAC49907}" type="datetime1">
              <a:rPr lang="en-US"/>
              <a:pPr>
                <a:defRPr/>
              </a:pPr>
              <a:t>5/12/2015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Centre for European Policy Studies (CEPS)  • www.ceps.eu 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1B3821-AD3F-4026-866E-1F418522D4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2A6E82-9868-4C35-9441-616645B90D96}" type="datetime1">
              <a:rPr lang="en-US"/>
              <a:pPr>
                <a:defRPr/>
              </a:pPr>
              <a:t>5/12/2015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Centre for European Policy Studies (CEPS)  • www.ceps.eu 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EC63BA-47A5-4D51-84F0-007C332CC0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spcBef>
                <a:spcPct val="20000"/>
              </a:spcBef>
              <a:buFontTx/>
              <a:buChar char="•"/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E584084-C73C-4C9C-9E41-804BE02A431F}" type="datetime1">
              <a:rPr lang="en-US"/>
              <a:pPr>
                <a:defRPr/>
              </a:pPr>
              <a:t>5/12/2015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spcBef>
                <a:spcPct val="20000"/>
              </a:spcBef>
              <a:buFontTx/>
              <a:buChar char="•"/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Centre for European Policy Studies (CEPS)  • www.ceps.eu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spcBef>
                <a:spcPct val="20000"/>
              </a:spcBef>
              <a:buFontTx/>
              <a:buChar char="•"/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02FAA61-E3B6-4525-BA5C-5512B0EB19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  <p:sldLayoutId id="2147483763" r:id="rId12"/>
  </p:sldLayoutIdLst>
  <p:hf hdr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81000" y="6356350"/>
            <a:ext cx="914400" cy="365125"/>
          </a:xfrm>
        </p:spPr>
        <p:txBody>
          <a:bodyPr/>
          <a:lstStyle/>
          <a:p>
            <a:pPr>
              <a:defRPr/>
            </a:pPr>
            <a:fld id="{8CCC846D-32C2-4E95-9E38-692D4BE13BD4}" type="datetime1">
              <a:rPr lang="en-US" smtClean="0"/>
              <a:pPr>
                <a:defRPr/>
              </a:pPr>
              <a:t>5/12/2015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60FAA15-C848-4B36-A8F7-2F6E9BBF657B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1371600" y="6248400"/>
            <a:ext cx="6781800" cy="473075"/>
          </a:xfrm>
        </p:spPr>
        <p:txBody>
          <a:bodyPr/>
          <a:lstStyle/>
          <a:p>
            <a:pPr>
              <a:defRPr/>
            </a:pPr>
            <a:r>
              <a:rPr lang="en-US" b="0" dirty="0" smtClean="0"/>
              <a:t>European Credit Research Institute (ECRI) at Centre for European Policy Studies (CEPS)</a:t>
            </a:r>
          </a:p>
          <a:p>
            <a:pPr>
              <a:defRPr/>
            </a:pPr>
            <a:r>
              <a:rPr lang="en-US" b="0" dirty="0" smtClean="0"/>
              <a:t>Place du Congrès 1, 1000 Brussels, </a:t>
            </a:r>
            <a:r>
              <a:rPr lang="en-US" b="0" dirty="0"/>
              <a:t>Belgium • </a:t>
            </a:r>
            <a:r>
              <a:rPr lang="en-US" b="0" dirty="0" smtClean="0"/>
              <a:t> www.ecri.eu</a:t>
            </a:r>
            <a:endParaRPr lang="en-US" b="0" dirty="0"/>
          </a:p>
        </p:txBody>
      </p:sp>
      <p:pic>
        <p:nvPicPr>
          <p:cNvPr id="6" name="Picture 5" descr="ECRI-header-v2012smal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200" y="94724"/>
            <a:ext cx="7455408" cy="1029752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685800" y="1295400"/>
            <a:ext cx="7772400" cy="3886200"/>
          </a:xfrm>
          <a:prstGeom prst="rect">
            <a:avLst/>
          </a:prstGeom>
        </p:spPr>
        <p:txBody>
          <a:bodyPr>
            <a:normAutofit fontScale="90000" lnSpcReduction="10000"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700" dirty="0" smtClean="0">
                <a:solidFill>
                  <a:srgbClr val="004789"/>
                </a:solidFill>
                <a:latin typeface="Frutiger LT Std 45 Light" pitchFamily="34" charset="0"/>
                <a:ea typeface="+mj-ea"/>
                <a:cs typeface="+mj-cs"/>
              </a:rPr>
              <a:t>ECRI Task Force</a:t>
            </a:r>
            <a:br>
              <a:rPr lang="en-US" sz="2700" dirty="0" smtClean="0">
                <a:solidFill>
                  <a:srgbClr val="004789"/>
                </a:solidFill>
                <a:latin typeface="Frutiger LT Std 45 Light" pitchFamily="34" charset="0"/>
                <a:ea typeface="+mj-ea"/>
                <a:cs typeface="+mj-cs"/>
              </a:rPr>
            </a:br>
            <a:endParaRPr lang="en-US" sz="2700" dirty="0" smtClean="0">
              <a:solidFill>
                <a:srgbClr val="004789"/>
              </a:solidFill>
              <a:latin typeface="Frutiger LT Std 45 Light" pitchFamily="34" charset="0"/>
              <a:ea typeface="+mj-ea"/>
              <a:cs typeface="+mj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400" b="1" dirty="0" smtClean="0">
                <a:solidFill>
                  <a:srgbClr val="004789"/>
                </a:solidFill>
                <a:latin typeface="Frutiger LT Std 45 Light" pitchFamily="34" charset="0"/>
                <a:ea typeface="+mj-ea"/>
                <a:cs typeface="+mj-cs"/>
              </a:rPr>
              <a:t>Towards a balanced contribution of household credit to the economy</a:t>
            </a:r>
            <a:r>
              <a:rPr lang="en-US" sz="4000" b="1" dirty="0" smtClean="0">
                <a:solidFill>
                  <a:srgbClr val="004789"/>
                </a:solidFill>
                <a:latin typeface="Frutiger LT Std 45 Light" pitchFamily="34" charset="0"/>
                <a:ea typeface="+mj-ea"/>
                <a:cs typeface="+mj-cs"/>
              </a:rPr>
              <a:t/>
            </a:r>
            <a:br>
              <a:rPr lang="en-US" sz="4000" b="1" dirty="0" smtClean="0">
                <a:solidFill>
                  <a:srgbClr val="004789"/>
                </a:solidFill>
                <a:latin typeface="Frutiger LT Std 45 Light" pitchFamily="34" charset="0"/>
                <a:ea typeface="+mj-ea"/>
                <a:cs typeface="+mj-cs"/>
              </a:rPr>
            </a:br>
            <a:endParaRPr lang="en-US" sz="4000" b="1" dirty="0" smtClean="0">
              <a:solidFill>
                <a:srgbClr val="004789"/>
              </a:solidFill>
              <a:latin typeface="Frutiger LT Std 45 Light" pitchFamily="34" charset="0"/>
              <a:ea typeface="+mj-ea"/>
              <a:cs typeface="+mj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700" dirty="0" smtClean="0">
                <a:solidFill>
                  <a:srgbClr val="004789"/>
                </a:solidFill>
                <a:latin typeface="Frutiger LT Std 45 Light" pitchFamily="34" charset="0"/>
                <a:ea typeface="+mj-ea"/>
                <a:cs typeface="+mj-cs"/>
              </a:rPr>
              <a:t>Returning to the agenda for growth in 2014-19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4789"/>
                </a:solidFill>
                <a:effectLst/>
                <a:uLnTx/>
                <a:uFillTx/>
                <a:latin typeface="Frutiger LT Std 45 Light" pitchFamily="34" charset="0"/>
                <a:ea typeface="+mj-ea"/>
                <a:cs typeface="+mj-cs"/>
              </a:rPr>
              <a:t/>
            </a:r>
            <a:b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4789"/>
                </a:solidFill>
                <a:effectLst/>
                <a:uLnTx/>
                <a:uFillTx/>
                <a:latin typeface="Frutiger LT Std 45 Light" pitchFamily="34" charset="0"/>
                <a:ea typeface="+mj-ea"/>
                <a:cs typeface="+mj-cs"/>
              </a:rPr>
            </a:br>
            <a:r>
              <a:rPr kumimoji="0" lang="en-US" sz="2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4789"/>
                </a:solidFill>
                <a:effectLst/>
                <a:uLnTx/>
                <a:uFillTx/>
                <a:latin typeface="Frutiger LT Std 45 Light" pitchFamily="34" charset="0"/>
                <a:ea typeface="+mj-ea"/>
                <a:cs typeface="+mj-cs"/>
              </a:rPr>
              <a:t>CEPS</a:t>
            </a:r>
            <a:endParaRPr kumimoji="0" lang="en-US" sz="4000" b="1" i="0" u="none" strike="noStrike" kern="1200" cap="none" spc="0" normalizeH="0" baseline="0" noProof="0" dirty="0" smtClean="0">
              <a:ln>
                <a:noFill/>
              </a:ln>
              <a:solidFill>
                <a:srgbClr val="004789"/>
              </a:solidFill>
              <a:effectLst/>
              <a:uLnTx/>
              <a:uFillTx/>
              <a:latin typeface="Frutiger LT Std 45 Light" pitchFamily="34" charset="0"/>
              <a:ea typeface="+mj-ea"/>
              <a:cs typeface="+mj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4789"/>
                </a:solidFill>
                <a:effectLst/>
                <a:uLnTx/>
                <a:uFillTx/>
                <a:latin typeface="Frutiger LT Std 45 Light" pitchFamily="34" charset="0"/>
                <a:ea typeface="+mj-ea"/>
                <a:cs typeface="+mj-cs"/>
              </a:rPr>
              <a:t>12</a:t>
            </a:r>
            <a:r>
              <a:rPr kumimoji="0" lang="en-GB" sz="2000" b="0" i="0" u="none" strike="noStrike" kern="1200" cap="none" spc="0" normalizeH="0" baseline="30000" noProof="0" dirty="0" smtClean="0">
                <a:ln>
                  <a:noFill/>
                </a:ln>
                <a:solidFill>
                  <a:srgbClr val="004789"/>
                </a:solidFill>
                <a:effectLst/>
                <a:uLnTx/>
                <a:uFillTx/>
                <a:latin typeface="Frutiger LT Std 45 Light" pitchFamily="34" charset="0"/>
                <a:ea typeface="+mj-ea"/>
                <a:cs typeface="+mj-cs"/>
              </a:rPr>
              <a:t>th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4789"/>
                </a:solidFill>
                <a:effectLst/>
                <a:uLnTx/>
                <a:uFillTx/>
                <a:latin typeface="Frutiger LT Std 45 Light" pitchFamily="34" charset="0"/>
                <a:ea typeface="+mj-ea"/>
                <a:cs typeface="+mj-cs"/>
              </a:rPr>
              <a:t> May 2015</a:t>
            </a:r>
            <a:b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4789"/>
                </a:solidFill>
                <a:effectLst/>
                <a:uLnTx/>
                <a:uFillTx/>
                <a:latin typeface="Frutiger LT Std 45 Light" pitchFamily="34" charset="0"/>
                <a:ea typeface="+mj-ea"/>
                <a:cs typeface="+mj-cs"/>
              </a:rPr>
            </a:b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4789"/>
                </a:solidFill>
                <a:effectLst/>
                <a:uLnTx/>
                <a:uFillTx/>
                <a:latin typeface="Frutiger LT Std 45 Light" pitchFamily="34" charset="0"/>
                <a:ea typeface="+mj-ea"/>
                <a:cs typeface="+mj-cs"/>
              </a:rPr>
              <a:t>Brussels</a:t>
            </a:r>
            <a:endParaRPr kumimoji="0" lang="en-GB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26" name="Picture 2" descr="G:\CEPS\CEPS logo and banner\CEPS banner and logo_regular\logo\CepsLogo_with org txt_vert_sansombrecropp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0" y="5334000"/>
            <a:ext cx="1697898" cy="67180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81000" y="6356350"/>
            <a:ext cx="914400" cy="365125"/>
          </a:xfrm>
        </p:spPr>
        <p:txBody>
          <a:bodyPr/>
          <a:lstStyle/>
          <a:p>
            <a:pPr>
              <a:defRPr/>
            </a:pPr>
            <a:fld id="{8CCC846D-32C2-4E95-9E38-692D4BE13BD4}" type="datetime1">
              <a:rPr lang="en-US" smtClean="0"/>
              <a:pPr>
                <a:defRPr/>
              </a:pPr>
              <a:t>5/12/2015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60FAA15-C848-4B36-A8F7-2F6E9BBF657B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1371600" y="6248400"/>
            <a:ext cx="6781800" cy="473075"/>
          </a:xfrm>
        </p:spPr>
        <p:txBody>
          <a:bodyPr/>
          <a:lstStyle/>
          <a:p>
            <a:pPr>
              <a:defRPr/>
            </a:pPr>
            <a:r>
              <a:rPr lang="en-US" b="0" dirty="0" smtClean="0"/>
              <a:t>European Credit Research Institute (ECRI) at Centre for European Policy Studies (CEPS)</a:t>
            </a:r>
          </a:p>
          <a:p>
            <a:pPr>
              <a:defRPr/>
            </a:pPr>
            <a:r>
              <a:rPr lang="en-US" b="0" dirty="0" smtClean="0"/>
              <a:t>Place du Congrès 1, 1000 Brussels, </a:t>
            </a:r>
            <a:r>
              <a:rPr lang="en-US" b="0" dirty="0"/>
              <a:t>Belgium • </a:t>
            </a:r>
            <a:r>
              <a:rPr lang="en-US" b="0" dirty="0" smtClean="0"/>
              <a:t> www.ecri.eu</a:t>
            </a:r>
            <a:endParaRPr lang="en-US" b="0" dirty="0"/>
          </a:p>
        </p:txBody>
      </p:sp>
      <p:pic>
        <p:nvPicPr>
          <p:cNvPr id="6" name="Picture 5" descr="ECRI-header-v2012smal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200" y="94724"/>
            <a:ext cx="7455408" cy="1029752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685800" y="1295400"/>
            <a:ext cx="7772400" cy="4419600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500" b="1" dirty="0">
              <a:solidFill>
                <a:srgbClr val="004789"/>
              </a:solidFill>
              <a:latin typeface="Frutiger LT Std 45 Light" pitchFamily="34" charset="0"/>
              <a:ea typeface="+mj-ea"/>
              <a:cs typeface="+mj-cs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r-FR" b="1" dirty="0" err="1" smtClean="0">
                <a:solidFill>
                  <a:srgbClr val="004789"/>
                </a:solidFill>
                <a:latin typeface="Frutiger LT Std 45 Light" pitchFamily="34" charset="0"/>
                <a:ea typeface="+mj-ea"/>
                <a:cs typeface="+mj-cs"/>
              </a:rPr>
              <a:t>Since</a:t>
            </a:r>
            <a:r>
              <a:rPr lang="fr-FR" b="1" dirty="0" smtClean="0">
                <a:solidFill>
                  <a:srgbClr val="004789"/>
                </a:solidFill>
                <a:latin typeface="Frutiger LT Std 45 Light" pitchFamily="34" charset="0"/>
                <a:ea typeface="+mj-ea"/>
                <a:cs typeface="+mj-cs"/>
              </a:rPr>
              <a:t> 2008, cumulative contraction of more </a:t>
            </a:r>
            <a:r>
              <a:rPr lang="fr-FR" b="1" dirty="0" err="1" smtClean="0">
                <a:solidFill>
                  <a:srgbClr val="004789"/>
                </a:solidFill>
                <a:latin typeface="Frutiger LT Std 45 Light" pitchFamily="34" charset="0"/>
                <a:ea typeface="+mj-ea"/>
                <a:cs typeface="+mj-cs"/>
              </a:rPr>
              <a:t>than</a:t>
            </a:r>
            <a:r>
              <a:rPr lang="fr-FR" b="1" dirty="0" smtClean="0">
                <a:solidFill>
                  <a:srgbClr val="004789"/>
                </a:solidFill>
                <a:latin typeface="Frutiger LT Std 45 Light" pitchFamily="34" charset="0"/>
                <a:ea typeface="+mj-ea"/>
                <a:cs typeface="+mj-cs"/>
              </a:rPr>
              <a:t> 10% over the last </a:t>
            </a:r>
            <a:r>
              <a:rPr lang="fr-FR" b="1" dirty="0">
                <a:solidFill>
                  <a:srgbClr val="004789"/>
                </a:solidFill>
                <a:latin typeface="Frutiger LT Std 45 Light" pitchFamily="34" charset="0"/>
                <a:ea typeface="+mj-ea"/>
                <a:cs typeface="+mj-cs"/>
              </a:rPr>
              <a:t>5 </a:t>
            </a:r>
            <a:r>
              <a:rPr lang="fr-FR" b="1" dirty="0" err="1" smtClean="0">
                <a:solidFill>
                  <a:srgbClr val="004789"/>
                </a:solidFill>
                <a:latin typeface="Frutiger LT Std 45 Light" pitchFamily="34" charset="0"/>
                <a:ea typeface="+mj-ea"/>
                <a:cs typeface="+mj-cs"/>
              </a:rPr>
              <a:t>years</a:t>
            </a:r>
            <a:endParaRPr lang="fr-FR" b="1" dirty="0" smtClean="0">
              <a:solidFill>
                <a:srgbClr val="004789"/>
              </a:solidFill>
              <a:latin typeface="Frutiger LT Std 45 Light" pitchFamily="34" charset="0"/>
              <a:ea typeface="+mj-ea"/>
              <a:cs typeface="+mj-cs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fr-FR" b="1" dirty="0">
              <a:solidFill>
                <a:srgbClr val="004789"/>
              </a:solidFill>
              <a:latin typeface="Frutiger LT Std 45 Light" pitchFamily="34" charset="0"/>
              <a:ea typeface="+mj-ea"/>
              <a:cs typeface="+mj-cs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r-FR" b="1" dirty="0">
                <a:solidFill>
                  <a:srgbClr val="004789"/>
                </a:solidFill>
                <a:latin typeface="Frutiger LT Std 45 Light" pitchFamily="34" charset="0"/>
                <a:ea typeface="+mj-ea"/>
                <a:cs typeface="+mj-cs"/>
              </a:rPr>
              <a:t>Fear of </a:t>
            </a:r>
            <a:r>
              <a:rPr lang="fr-FR" b="1" dirty="0" err="1">
                <a:solidFill>
                  <a:srgbClr val="004789"/>
                </a:solidFill>
                <a:latin typeface="Frutiger LT Std 45 Light" pitchFamily="34" charset="0"/>
                <a:ea typeface="+mj-ea"/>
                <a:cs typeface="+mj-cs"/>
              </a:rPr>
              <a:t>subprime</a:t>
            </a:r>
            <a:r>
              <a:rPr lang="fr-FR" b="1" dirty="0">
                <a:solidFill>
                  <a:srgbClr val="004789"/>
                </a:solidFill>
                <a:latin typeface="Frutiger LT Std 45 Light" pitchFamily="34" charset="0"/>
                <a:ea typeface="+mj-ea"/>
                <a:cs typeface="+mj-cs"/>
              </a:rPr>
              <a:t> </a:t>
            </a:r>
            <a:r>
              <a:rPr lang="fr-FR" b="1" dirty="0" err="1">
                <a:solidFill>
                  <a:srgbClr val="004789"/>
                </a:solidFill>
                <a:latin typeface="Frutiger LT Std 45 Light" pitchFamily="34" charset="0"/>
                <a:ea typeface="+mj-ea"/>
                <a:cs typeface="+mj-cs"/>
              </a:rPr>
              <a:t>crisis</a:t>
            </a:r>
            <a:r>
              <a:rPr lang="fr-FR" b="1" dirty="0">
                <a:solidFill>
                  <a:srgbClr val="004789"/>
                </a:solidFill>
                <a:latin typeface="Frutiger LT Std 45 Light" pitchFamily="34" charset="0"/>
                <a:ea typeface="+mj-ea"/>
                <a:cs typeface="+mj-cs"/>
              </a:rPr>
              <a:t> contamination in </a:t>
            </a:r>
            <a:r>
              <a:rPr lang="fr-FR" b="1" dirty="0" smtClean="0">
                <a:solidFill>
                  <a:srgbClr val="004789"/>
                </a:solidFill>
                <a:latin typeface="Frutiger LT Std 45 Light" pitchFamily="34" charset="0"/>
                <a:ea typeface="+mj-ea"/>
                <a:cs typeface="+mj-cs"/>
              </a:rPr>
              <a:t>Europe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fr-FR" b="1" dirty="0">
              <a:solidFill>
                <a:srgbClr val="004789"/>
              </a:solidFill>
              <a:latin typeface="Frutiger LT Std 45 Light" pitchFamily="34" charset="0"/>
              <a:ea typeface="+mj-ea"/>
              <a:cs typeface="+mj-cs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r-FR" b="1" dirty="0" smtClean="0">
                <a:solidFill>
                  <a:srgbClr val="004789"/>
                </a:solidFill>
                <a:latin typeface="Frutiger LT Std 45 Light" pitchFamily="34" charset="0"/>
                <a:ea typeface="+mj-ea"/>
                <a:cs typeface="+mj-cs"/>
              </a:rPr>
              <a:t>Banking </a:t>
            </a:r>
            <a:r>
              <a:rPr lang="fr-FR" b="1" dirty="0" err="1" smtClean="0">
                <a:solidFill>
                  <a:srgbClr val="004789"/>
                </a:solidFill>
                <a:latin typeface="Frutiger LT Std 45 Light" pitchFamily="34" charset="0"/>
                <a:ea typeface="+mj-ea"/>
                <a:cs typeface="+mj-cs"/>
              </a:rPr>
              <a:t>fragilities</a:t>
            </a:r>
            <a:r>
              <a:rPr lang="fr-FR" b="1" dirty="0" smtClean="0">
                <a:solidFill>
                  <a:srgbClr val="004789"/>
                </a:solidFill>
                <a:latin typeface="Frutiger LT Std 45 Light" pitchFamily="34" charset="0"/>
                <a:ea typeface="+mj-ea"/>
                <a:cs typeface="+mj-cs"/>
              </a:rPr>
              <a:t> : new </a:t>
            </a:r>
            <a:r>
              <a:rPr lang="fr-FR" b="1" dirty="0" err="1" smtClean="0">
                <a:solidFill>
                  <a:srgbClr val="004789"/>
                </a:solidFill>
                <a:latin typeface="Frutiger LT Std 45 Light" pitchFamily="34" charset="0"/>
                <a:ea typeface="+mj-ea"/>
                <a:cs typeface="+mj-cs"/>
              </a:rPr>
              <a:t>systemic</a:t>
            </a:r>
            <a:r>
              <a:rPr lang="fr-FR" b="1" dirty="0" smtClean="0">
                <a:solidFill>
                  <a:srgbClr val="004789"/>
                </a:solidFill>
                <a:latin typeface="Frutiger LT Std 45 Light" pitchFamily="34" charset="0"/>
                <a:ea typeface="+mj-ea"/>
                <a:cs typeface="+mj-cs"/>
              </a:rPr>
              <a:t> </a:t>
            </a:r>
            <a:r>
              <a:rPr lang="fr-FR" b="1" dirty="0" err="1" smtClean="0">
                <a:solidFill>
                  <a:srgbClr val="004789"/>
                </a:solidFill>
                <a:latin typeface="Frutiger LT Std 45 Light" pitchFamily="34" charset="0"/>
                <a:ea typeface="+mj-ea"/>
                <a:cs typeface="+mj-cs"/>
              </a:rPr>
              <a:t>risks</a:t>
            </a:r>
            <a:r>
              <a:rPr lang="fr-FR" b="1" dirty="0" smtClean="0">
                <a:solidFill>
                  <a:srgbClr val="004789"/>
                </a:solidFill>
                <a:latin typeface="Frutiger LT Std 45 Light" pitchFamily="34" charset="0"/>
                <a:ea typeface="+mj-ea"/>
                <a:cs typeface="+mj-cs"/>
              </a:rPr>
              <a:t> </a:t>
            </a:r>
            <a:r>
              <a:rPr lang="fr-FR" b="1" dirty="0" err="1" smtClean="0">
                <a:solidFill>
                  <a:srgbClr val="004789"/>
                </a:solidFill>
                <a:latin typeface="Frutiger LT Std 45 Light" pitchFamily="34" charset="0"/>
                <a:ea typeface="+mj-ea"/>
                <a:cs typeface="+mj-cs"/>
              </a:rPr>
              <a:t>identified</a:t>
            </a:r>
            <a:endParaRPr lang="fr-FR" b="1" dirty="0" smtClean="0">
              <a:solidFill>
                <a:srgbClr val="004789"/>
              </a:solidFill>
              <a:latin typeface="Frutiger LT Std 45 Light" pitchFamily="34" charset="0"/>
              <a:ea typeface="+mj-ea"/>
              <a:cs typeface="+mj-cs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fr-FR" b="1" dirty="0" smtClean="0">
              <a:solidFill>
                <a:srgbClr val="004789"/>
              </a:solidFill>
              <a:latin typeface="Frutiger LT Std 45 Light" pitchFamily="34" charset="0"/>
              <a:ea typeface="+mj-ea"/>
              <a:cs typeface="+mj-cs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r-FR" b="1" dirty="0" err="1" smtClean="0">
                <a:solidFill>
                  <a:srgbClr val="004789"/>
                </a:solidFill>
                <a:latin typeface="Frutiger LT Std 45 Light" pitchFamily="34" charset="0"/>
                <a:ea typeface="+mj-ea"/>
                <a:cs typeface="+mj-cs"/>
              </a:rPr>
              <a:t>Loss</a:t>
            </a:r>
            <a:r>
              <a:rPr lang="fr-FR" b="1" dirty="0" smtClean="0">
                <a:solidFill>
                  <a:srgbClr val="004789"/>
                </a:solidFill>
                <a:latin typeface="Frutiger LT Std 45 Light" pitchFamily="34" charset="0"/>
                <a:ea typeface="+mj-ea"/>
                <a:cs typeface="+mj-cs"/>
              </a:rPr>
              <a:t> of </a:t>
            </a:r>
            <a:r>
              <a:rPr lang="fr-FR" b="1" dirty="0" err="1" smtClean="0">
                <a:solidFill>
                  <a:srgbClr val="004789"/>
                </a:solidFill>
                <a:latin typeface="Frutiger LT Std 45 Light" pitchFamily="34" charset="0"/>
                <a:ea typeface="+mj-ea"/>
                <a:cs typeface="+mj-cs"/>
              </a:rPr>
              <a:t>household</a:t>
            </a:r>
            <a:r>
              <a:rPr lang="fr-FR" b="1" dirty="0" smtClean="0">
                <a:solidFill>
                  <a:srgbClr val="004789"/>
                </a:solidFill>
                <a:latin typeface="Frutiger LT Std 45 Light" pitchFamily="34" charset="0"/>
                <a:ea typeface="+mj-ea"/>
                <a:cs typeface="+mj-cs"/>
              </a:rPr>
              <a:t> confidence in </a:t>
            </a:r>
            <a:r>
              <a:rPr lang="fr-FR" b="1" dirty="0" err="1" smtClean="0">
                <a:solidFill>
                  <a:srgbClr val="004789"/>
                </a:solidFill>
                <a:latin typeface="Frutiger LT Std 45 Light" pitchFamily="34" charset="0"/>
                <a:ea typeface="+mj-ea"/>
                <a:cs typeface="+mj-cs"/>
              </a:rPr>
              <a:t>banks</a:t>
            </a:r>
            <a:r>
              <a:rPr lang="fr-FR" b="1" dirty="0" smtClean="0">
                <a:solidFill>
                  <a:srgbClr val="004789"/>
                </a:solidFill>
                <a:latin typeface="Frutiger LT Std 45 Light" pitchFamily="34" charset="0"/>
                <a:ea typeface="+mj-ea"/>
                <a:cs typeface="+mj-cs"/>
              </a:rPr>
              <a:t> and </a:t>
            </a:r>
            <a:r>
              <a:rPr lang="fr-FR" b="1" dirty="0" err="1" smtClean="0">
                <a:solidFill>
                  <a:srgbClr val="004789"/>
                </a:solidFill>
                <a:latin typeface="Frutiger LT Std 45 Light" pitchFamily="34" charset="0"/>
                <a:ea typeface="+mj-ea"/>
                <a:cs typeface="+mj-cs"/>
              </a:rPr>
              <a:t>economy</a:t>
            </a:r>
            <a:endParaRPr lang="fr-FR" b="1" dirty="0">
              <a:solidFill>
                <a:srgbClr val="004789"/>
              </a:solidFill>
              <a:latin typeface="Frutiger LT Std 45 Light" pitchFamily="34" charset="0"/>
              <a:ea typeface="+mj-ea"/>
              <a:cs typeface="+mj-cs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 b="1" dirty="0">
              <a:solidFill>
                <a:srgbClr val="004789"/>
              </a:solidFill>
              <a:latin typeface="Frutiger LT Std 45 Light" pitchFamily="34" charset="0"/>
              <a:ea typeface="+mj-ea"/>
              <a:cs typeface="+mj-c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219200" y="4419600"/>
            <a:ext cx="7074408" cy="1295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2000" i="1" dirty="0" smtClean="0"/>
              <a:t>Persistant contraction in the </a:t>
            </a:r>
            <a:r>
              <a:rPr lang="fr-FR" sz="2000" i="1" dirty="0" err="1" smtClean="0"/>
              <a:t>demand</a:t>
            </a:r>
            <a:r>
              <a:rPr lang="fr-FR" sz="2000" i="1" dirty="0" smtClean="0"/>
              <a:t> for </a:t>
            </a:r>
            <a:r>
              <a:rPr lang="fr-FR" sz="2000" i="1" dirty="0" err="1" smtClean="0"/>
              <a:t>loans</a:t>
            </a:r>
            <a:endParaRPr lang="fr-FR" sz="2000" i="1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fr-FR" sz="2000" i="1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2000" i="1" dirty="0" smtClean="0"/>
              <a:t>Major </a:t>
            </a:r>
            <a:r>
              <a:rPr lang="fr-FR" sz="2000" i="1" dirty="0" err="1" smtClean="0"/>
              <a:t>wave</a:t>
            </a:r>
            <a:r>
              <a:rPr lang="fr-FR" sz="2000" i="1" dirty="0" smtClean="0"/>
              <a:t> of new </a:t>
            </a:r>
            <a:r>
              <a:rPr lang="fr-FR" sz="2000" i="1" dirty="0" err="1" smtClean="0"/>
              <a:t>banking</a:t>
            </a:r>
            <a:r>
              <a:rPr lang="fr-FR" sz="2000" i="1" dirty="0" smtClean="0"/>
              <a:t> </a:t>
            </a:r>
            <a:r>
              <a:rPr lang="fr-FR" sz="2000" i="1" dirty="0" err="1" smtClean="0"/>
              <a:t>regulations</a:t>
            </a:r>
            <a:endParaRPr lang="fr-FR" sz="2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81000" y="6356350"/>
            <a:ext cx="914400" cy="365125"/>
          </a:xfrm>
        </p:spPr>
        <p:txBody>
          <a:bodyPr/>
          <a:lstStyle/>
          <a:p>
            <a:pPr>
              <a:defRPr/>
            </a:pPr>
            <a:fld id="{8CCC846D-32C2-4E95-9E38-692D4BE13BD4}" type="datetime1">
              <a:rPr lang="en-US" smtClean="0"/>
              <a:pPr>
                <a:defRPr/>
              </a:pPr>
              <a:t>5/12/2015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60FAA15-C848-4B36-A8F7-2F6E9BBF657B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1371600" y="6248400"/>
            <a:ext cx="6781800" cy="473075"/>
          </a:xfrm>
        </p:spPr>
        <p:txBody>
          <a:bodyPr/>
          <a:lstStyle/>
          <a:p>
            <a:pPr>
              <a:defRPr/>
            </a:pPr>
            <a:r>
              <a:rPr lang="en-US" b="0" dirty="0" smtClean="0"/>
              <a:t>European Credit Research Institute (ECRI) at Centre for European Policy Studies (CEPS)</a:t>
            </a:r>
          </a:p>
          <a:p>
            <a:pPr>
              <a:defRPr/>
            </a:pPr>
            <a:r>
              <a:rPr lang="en-US" b="0" dirty="0" smtClean="0"/>
              <a:t>Place du Congrès 1, 1000 Brussels, </a:t>
            </a:r>
            <a:r>
              <a:rPr lang="en-US" b="0" dirty="0"/>
              <a:t>Belgium • </a:t>
            </a:r>
            <a:r>
              <a:rPr lang="en-US" b="0" dirty="0" smtClean="0"/>
              <a:t> www.ecri.eu</a:t>
            </a:r>
            <a:endParaRPr lang="en-US" b="0" dirty="0"/>
          </a:p>
        </p:txBody>
      </p:sp>
      <p:pic>
        <p:nvPicPr>
          <p:cNvPr id="6" name="Picture 5" descr="ECRI-header-v2012smal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200" y="94724"/>
            <a:ext cx="7455408" cy="1029752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685800" y="1295400"/>
            <a:ext cx="7772400" cy="3886200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fr-FR" b="1" dirty="0" err="1">
                <a:solidFill>
                  <a:srgbClr val="004789"/>
                </a:solidFill>
                <a:latin typeface="Frutiger LT Std 45 Light" pitchFamily="34" charset="0"/>
                <a:ea typeface="+mj-ea"/>
                <a:cs typeface="+mj-cs"/>
              </a:rPr>
              <a:t>Consequences</a:t>
            </a:r>
            <a:r>
              <a:rPr lang="fr-FR" b="1" dirty="0">
                <a:solidFill>
                  <a:srgbClr val="004789"/>
                </a:solidFill>
                <a:latin typeface="Frutiger LT Std 45 Light" pitchFamily="34" charset="0"/>
                <a:ea typeface="+mj-ea"/>
                <a:cs typeface="+mj-cs"/>
              </a:rPr>
              <a:t> : major </a:t>
            </a:r>
            <a:r>
              <a:rPr lang="fr-FR" b="1" dirty="0" err="1" smtClean="0">
                <a:solidFill>
                  <a:srgbClr val="004789"/>
                </a:solidFill>
                <a:latin typeface="Frutiger LT Std 45 Light" pitchFamily="34" charset="0"/>
                <a:ea typeface="+mj-ea"/>
                <a:cs typeface="+mj-cs"/>
              </a:rPr>
              <a:t>inconsistencies</a:t>
            </a:r>
            <a:r>
              <a:rPr lang="fr-FR" b="1" dirty="0" smtClean="0">
                <a:solidFill>
                  <a:srgbClr val="004789"/>
                </a:solidFill>
                <a:latin typeface="Frutiger LT Std 45 Light" pitchFamily="34" charset="0"/>
                <a:ea typeface="+mj-ea"/>
                <a:cs typeface="+mj-cs"/>
              </a:rPr>
              <a:t> :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endParaRPr lang="fr-FR" b="1" dirty="0">
              <a:solidFill>
                <a:srgbClr val="004789"/>
              </a:solidFill>
              <a:latin typeface="Frutiger LT Std 45 Light" pitchFamily="34" charset="0"/>
              <a:ea typeface="+mj-ea"/>
              <a:cs typeface="+mj-cs"/>
            </a:endParaRPr>
          </a:p>
          <a:p>
            <a:pPr marL="800100" lvl="1" indent="-342900" algn="just">
              <a:buFont typeface="Arial" panose="020B0604020202020204" pitchFamily="34" charset="0"/>
              <a:buChar char="•"/>
              <a:defRPr/>
            </a:pPr>
            <a:r>
              <a:rPr lang="fr-FR" b="1" dirty="0" err="1" smtClean="0">
                <a:solidFill>
                  <a:srgbClr val="004789"/>
                </a:solidFill>
                <a:latin typeface="Frutiger LT Std 45 Light" pitchFamily="34" charset="0"/>
                <a:ea typeface="+mj-ea"/>
                <a:cs typeface="+mj-cs"/>
              </a:rPr>
              <a:t>Growing</a:t>
            </a:r>
            <a:r>
              <a:rPr lang="fr-FR" b="1" dirty="0" smtClean="0">
                <a:solidFill>
                  <a:srgbClr val="004789"/>
                </a:solidFill>
                <a:latin typeface="Frutiger LT Std 45 Light" pitchFamily="34" charset="0"/>
                <a:ea typeface="+mj-ea"/>
                <a:cs typeface="+mj-cs"/>
              </a:rPr>
              <a:t> </a:t>
            </a:r>
            <a:r>
              <a:rPr lang="fr-FR" b="1" dirty="0" err="1" smtClean="0">
                <a:solidFill>
                  <a:srgbClr val="004789"/>
                </a:solidFill>
                <a:latin typeface="Frutiger LT Std 45 Light" pitchFamily="34" charset="0"/>
                <a:ea typeface="+mj-ea"/>
                <a:cs typeface="+mj-cs"/>
              </a:rPr>
              <a:t>ecological</a:t>
            </a:r>
            <a:r>
              <a:rPr lang="fr-FR" b="1" dirty="0" smtClean="0">
                <a:solidFill>
                  <a:srgbClr val="004789"/>
                </a:solidFill>
                <a:latin typeface="Frutiger LT Std 45 Light" pitchFamily="34" charset="0"/>
                <a:ea typeface="+mj-ea"/>
                <a:cs typeface="+mj-cs"/>
              </a:rPr>
              <a:t> </a:t>
            </a:r>
            <a:r>
              <a:rPr lang="fr-FR" b="1" dirty="0" err="1" smtClean="0">
                <a:solidFill>
                  <a:srgbClr val="004789"/>
                </a:solidFill>
                <a:latin typeface="Frutiger LT Std 45 Light" pitchFamily="34" charset="0"/>
                <a:ea typeface="+mj-ea"/>
                <a:cs typeface="+mj-cs"/>
              </a:rPr>
              <a:t>concerns</a:t>
            </a:r>
            <a:r>
              <a:rPr lang="fr-FR" b="1" dirty="0" smtClean="0">
                <a:solidFill>
                  <a:srgbClr val="004789"/>
                </a:solidFill>
                <a:latin typeface="Frutiger LT Std 45 Light" pitchFamily="34" charset="0"/>
                <a:ea typeface="+mj-ea"/>
                <a:cs typeface="+mj-cs"/>
              </a:rPr>
              <a:t> but </a:t>
            </a:r>
            <a:r>
              <a:rPr lang="fr-FR" b="1" dirty="0" err="1" smtClean="0">
                <a:solidFill>
                  <a:srgbClr val="004789"/>
                </a:solidFill>
                <a:latin typeface="Frutiger LT Std 45 Light" pitchFamily="34" charset="0"/>
                <a:ea typeface="+mj-ea"/>
                <a:cs typeface="+mj-cs"/>
              </a:rPr>
              <a:t>changing</a:t>
            </a:r>
            <a:r>
              <a:rPr lang="fr-FR" b="1" dirty="0" smtClean="0">
                <a:solidFill>
                  <a:srgbClr val="004789"/>
                </a:solidFill>
                <a:latin typeface="Frutiger LT Std 45 Light" pitchFamily="34" charset="0"/>
                <a:ea typeface="+mj-ea"/>
                <a:cs typeface="+mj-cs"/>
              </a:rPr>
              <a:t> </a:t>
            </a:r>
            <a:r>
              <a:rPr lang="fr-FR" b="1" dirty="0" err="1" smtClean="0">
                <a:solidFill>
                  <a:srgbClr val="004789"/>
                </a:solidFill>
                <a:latin typeface="Frutiger LT Std 45 Light" pitchFamily="34" charset="0"/>
                <a:ea typeface="+mj-ea"/>
                <a:cs typeface="+mj-cs"/>
              </a:rPr>
              <a:t>nothing</a:t>
            </a:r>
            <a:endParaRPr lang="fr-FR" b="1" dirty="0" smtClean="0">
              <a:solidFill>
                <a:srgbClr val="004789"/>
              </a:solidFill>
              <a:latin typeface="Frutiger LT Std 45 Light" pitchFamily="34" charset="0"/>
              <a:ea typeface="+mj-ea"/>
              <a:cs typeface="+mj-cs"/>
            </a:endParaRPr>
          </a:p>
          <a:p>
            <a:pPr marL="800100" lvl="1" indent="-342900" algn="just">
              <a:buFont typeface="Arial" panose="020B0604020202020204" pitchFamily="34" charset="0"/>
              <a:buChar char="•"/>
              <a:defRPr/>
            </a:pPr>
            <a:endParaRPr lang="fr-FR" b="1" dirty="0" smtClean="0">
              <a:solidFill>
                <a:srgbClr val="004789"/>
              </a:solidFill>
              <a:latin typeface="Frutiger LT Std 45 Light" pitchFamily="34" charset="0"/>
              <a:ea typeface="+mj-ea"/>
              <a:cs typeface="+mj-cs"/>
            </a:endParaRPr>
          </a:p>
          <a:p>
            <a:pPr marL="800100" lvl="1" indent="-342900" algn="just">
              <a:buFont typeface="Arial" panose="020B0604020202020204" pitchFamily="34" charset="0"/>
              <a:buChar char="•"/>
              <a:defRPr/>
            </a:pPr>
            <a:r>
              <a:rPr lang="fr-FR" b="1" dirty="0" smtClean="0">
                <a:solidFill>
                  <a:srgbClr val="004789"/>
                </a:solidFill>
                <a:latin typeface="Frutiger LT Std 45 Light" pitchFamily="34" charset="0"/>
                <a:ea typeface="+mj-ea"/>
                <a:cs typeface="+mj-cs"/>
              </a:rPr>
              <a:t>No more </a:t>
            </a:r>
            <a:r>
              <a:rPr lang="fr-FR" b="1" dirty="0" err="1" smtClean="0">
                <a:solidFill>
                  <a:srgbClr val="004789"/>
                </a:solidFill>
                <a:latin typeface="Frutiger LT Std 45 Light" pitchFamily="34" charset="0"/>
                <a:ea typeface="+mj-ea"/>
                <a:cs typeface="+mj-cs"/>
              </a:rPr>
              <a:t>credit</a:t>
            </a:r>
            <a:r>
              <a:rPr lang="fr-FR" b="1" dirty="0" smtClean="0">
                <a:solidFill>
                  <a:srgbClr val="004789"/>
                </a:solidFill>
                <a:latin typeface="Frutiger LT Std 45 Light" pitchFamily="34" charset="0"/>
                <a:ea typeface="+mj-ea"/>
                <a:cs typeface="+mj-cs"/>
              </a:rPr>
              <a:t> but </a:t>
            </a:r>
            <a:r>
              <a:rPr lang="fr-FR" b="1" dirty="0" err="1" smtClean="0">
                <a:solidFill>
                  <a:srgbClr val="004789"/>
                </a:solidFill>
                <a:latin typeface="Frutiger LT Std 45 Light" pitchFamily="34" charset="0"/>
                <a:ea typeface="+mj-ea"/>
                <a:cs typeface="+mj-cs"/>
              </a:rPr>
              <a:t>much</a:t>
            </a:r>
            <a:r>
              <a:rPr lang="fr-FR" b="1" dirty="0" smtClean="0">
                <a:solidFill>
                  <a:srgbClr val="004789"/>
                </a:solidFill>
                <a:latin typeface="Frutiger LT Std 45 Light" pitchFamily="34" charset="0"/>
                <a:ea typeface="+mj-ea"/>
                <a:cs typeface="+mj-cs"/>
              </a:rPr>
              <a:t> more </a:t>
            </a:r>
            <a:r>
              <a:rPr lang="fr-FR" b="1" dirty="0" err="1" smtClean="0">
                <a:solidFill>
                  <a:srgbClr val="004789"/>
                </a:solidFill>
                <a:latin typeface="Frutiger LT Std 45 Light" pitchFamily="34" charset="0"/>
                <a:ea typeface="+mj-ea"/>
                <a:cs typeface="+mj-cs"/>
              </a:rPr>
              <a:t>credit</a:t>
            </a:r>
            <a:endParaRPr lang="fr-FR" b="1" dirty="0" smtClean="0">
              <a:solidFill>
                <a:srgbClr val="004789"/>
              </a:solidFill>
              <a:latin typeface="Frutiger LT Std 45 Light" pitchFamily="34" charset="0"/>
              <a:ea typeface="+mj-ea"/>
              <a:cs typeface="+mj-cs"/>
            </a:endParaRPr>
          </a:p>
          <a:p>
            <a:pPr marL="800100" lvl="1" indent="-342900" algn="just">
              <a:buFont typeface="Arial" panose="020B0604020202020204" pitchFamily="34" charset="0"/>
              <a:buChar char="•"/>
              <a:defRPr/>
            </a:pPr>
            <a:endParaRPr lang="fr-FR" b="1" dirty="0" smtClean="0">
              <a:solidFill>
                <a:srgbClr val="004789"/>
              </a:solidFill>
              <a:latin typeface="Frutiger LT Std 45 Light" pitchFamily="34" charset="0"/>
              <a:ea typeface="+mj-ea"/>
              <a:cs typeface="+mj-cs"/>
            </a:endParaRPr>
          </a:p>
          <a:p>
            <a:pPr marL="800100" lvl="1" indent="-342900" algn="just">
              <a:buFont typeface="Arial" panose="020B0604020202020204" pitchFamily="34" charset="0"/>
              <a:buChar char="•"/>
              <a:defRPr/>
            </a:pPr>
            <a:r>
              <a:rPr lang="fr-FR" b="1" dirty="0" smtClean="0">
                <a:solidFill>
                  <a:srgbClr val="004789"/>
                </a:solidFill>
                <a:latin typeface="Frutiger LT Std 45 Light" pitchFamily="34" charset="0"/>
                <a:ea typeface="+mj-ea"/>
                <a:cs typeface="+mj-cs"/>
              </a:rPr>
              <a:t>Banking </a:t>
            </a:r>
            <a:r>
              <a:rPr lang="fr-FR" b="1" dirty="0" err="1" smtClean="0">
                <a:solidFill>
                  <a:srgbClr val="004789"/>
                </a:solidFill>
                <a:latin typeface="Frutiger LT Std 45 Light" pitchFamily="34" charset="0"/>
                <a:ea typeface="+mj-ea"/>
                <a:cs typeface="+mj-cs"/>
              </a:rPr>
              <a:t>regulation</a:t>
            </a:r>
            <a:r>
              <a:rPr lang="fr-FR" b="1" dirty="0" smtClean="0">
                <a:solidFill>
                  <a:srgbClr val="004789"/>
                </a:solidFill>
                <a:latin typeface="Frutiger LT Std 45 Light" pitchFamily="34" charset="0"/>
                <a:ea typeface="+mj-ea"/>
                <a:cs typeface="+mj-cs"/>
              </a:rPr>
              <a:t> to </a:t>
            </a:r>
            <a:r>
              <a:rPr lang="fr-FR" b="1" dirty="0" err="1" smtClean="0">
                <a:solidFill>
                  <a:srgbClr val="004789"/>
                </a:solidFill>
                <a:latin typeface="Frutiger LT Std 45 Light" pitchFamily="34" charset="0"/>
                <a:ea typeface="+mj-ea"/>
                <a:cs typeface="+mj-cs"/>
              </a:rPr>
              <a:t>promote</a:t>
            </a:r>
            <a:r>
              <a:rPr lang="fr-FR" b="1" dirty="0" smtClean="0">
                <a:solidFill>
                  <a:srgbClr val="004789"/>
                </a:solidFill>
                <a:latin typeface="Frutiger LT Std 45 Light" pitchFamily="34" charset="0"/>
                <a:ea typeface="+mj-ea"/>
                <a:cs typeface="+mj-cs"/>
              </a:rPr>
              <a:t> US </a:t>
            </a:r>
            <a:r>
              <a:rPr lang="fr-FR" b="1" dirty="0" err="1" smtClean="0">
                <a:solidFill>
                  <a:srgbClr val="004789"/>
                </a:solidFill>
                <a:latin typeface="Frutiger LT Std 45 Light" pitchFamily="34" charset="0"/>
                <a:ea typeface="+mj-ea"/>
                <a:cs typeface="+mj-cs"/>
              </a:rPr>
              <a:t>financing</a:t>
            </a:r>
            <a:r>
              <a:rPr lang="fr-FR" b="1" dirty="0" smtClean="0">
                <a:solidFill>
                  <a:srgbClr val="004789"/>
                </a:solidFill>
                <a:latin typeface="Frutiger LT Std 45 Light" pitchFamily="34" charset="0"/>
                <a:ea typeface="+mj-ea"/>
                <a:cs typeface="+mj-cs"/>
              </a:rPr>
              <a:t> model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  <a:defRPr/>
            </a:pPr>
            <a:endParaRPr lang="fr-FR" b="1" dirty="0" smtClean="0">
              <a:solidFill>
                <a:srgbClr val="004789"/>
              </a:solidFill>
              <a:latin typeface="Frutiger LT Std 45 Light" pitchFamily="34" charset="0"/>
              <a:ea typeface="+mj-ea"/>
              <a:cs typeface="+mj-cs"/>
            </a:endParaRPr>
          </a:p>
          <a:p>
            <a:pPr marL="800100" lvl="1" indent="-342900" algn="just">
              <a:buFont typeface="Arial" panose="020B0604020202020204" pitchFamily="34" charset="0"/>
              <a:buChar char="•"/>
              <a:defRPr/>
            </a:pPr>
            <a:r>
              <a:rPr lang="fr-FR" b="1" dirty="0" smtClean="0">
                <a:solidFill>
                  <a:srgbClr val="004789"/>
                </a:solidFill>
                <a:latin typeface="Frutiger LT Std 45 Light" pitchFamily="34" charset="0"/>
                <a:ea typeface="+mj-ea"/>
                <a:cs typeface="+mj-cs"/>
              </a:rPr>
              <a:t>Local / global </a:t>
            </a:r>
            <a:r>
              <a:rPr lang="fr-FR" b="1" dirty="0" err="1" smtClean="0">
                <a:solidFill>
                  <a:srgbClr val="004789"/>
                </a:solidFill>
                <a:latin typeface="Frutiger LT Std 45 Light" pitchFamily="34" charset="0"/>
                <a:ea typeface="+mj-ea"/>
                <a:cs typeface="+mj-cs"/>
              </a:rPr>
              <a:t>regulations</a:t>
            </a:r>
            <a:r>
              <a:rPr lang="fr-FR" b="1" dirty="0" smtClean="0">
                <a:solidFill>
                  <a:srgbClr val="004789"/>
                </a:solidFill>
                <a:latin typeface="Frutiger LT Std 45 Light" pitchFamily="34" charset="0"/>
                <a:ea typeface="+mj-ea"/>
                <a:cs typeface="+mj-cs"/>
              </a:rPr>
              <a:t> 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  <a:defRPr/>
            </a:pPr>
            <a:endParaRPr lang="fr-FR" b="1" dirty="0">
              <a:solidFill>
                <a:srgbClr val="004789"/>
              </a:solidFill>
              <a:latin typeface="Frutiger LT Std 45 Light" pitchFamily="34" charset="0"/>
              <a:ea typeface="+mj-ea"/>
              <a:cs typeface="+mj-cs"/>
            </a:endParaRP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endParaRPr lang="fr-FR" b="1" dirty="0">
              <a:solidFill>
                <a:srgbClr val="004789"/>
              </a:solidFill>
              <a:latin typeface="Frutiger LT Std 45 Light" pitchFamily="34" charset="0"/>
              <a:ea typeface="+mj-ea"/>
              <a:cs typeface="+mj-cs"/>
            </a:endParaRP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endParaRPr lang="en-GB" b="1" dirty="0">
              <a:solidFill>
                <a:srgbClr val="004789"/>
              </a:solidFill>
              <a:latin typeface="Frutiger LT Std 45 Light" pitchFamily="34" charset="0"/>
              <a:ea typeface="+mj-ea"/>
              <a:cs typeface="+mj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219200" y="4419600"/>
            <a:ext cx="7074408" cy="1295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Wingdings" panose="05000000000000000000" pitchFamily="2" charset="2"/>
              <a:buChar char="Ø"/>
            </a:pPr>
            <a:r>
              <a:rPr lang="fr-FR" sz="2000" i="1" dirty="0" smtClean="0"/>
              <a:t>How to </a:t>
            </a:r>
            <a:r>
              <a:rPr lang="fr-FR" sz="2000" i="1" dirty="0" err="1" smtClean="0"/>
              <a:t>better</a:t>
            </a:r>
            <a:r>
              <a:rPr lang="fr-FR" sz="2000" i="1" dirty="0" smtClean="0"/>
              <a:t> </a:t>
            </a:r>
            <a:r>
              <a:rPr lang="fr-FR" sz="2000" i="1" dirty="0" err="1" smtClean="0"/>
              <a:t>smother</a:t>
            </a:r>
            <a:r>
              <a:rPr lang="fr-FR" sz="2000" i="1" dirty="0" smtClean="0"/>
              <a:t> </a:t>
            </a:r>
            <a:r>
              <a:rPr lang="fr-FR" sz="2000" i="1" dirty="0" err="1" smtClean="0"/>
              <a:t>economic</a:t>
            </a:r>
            <a:r>
              <a:rPr lang="fr-FR" sz="2000" i="1" dirty="0" smtClean="0"/>
              <a:t> </a:t>
            </a:r>
            <a:r>
              <a:rPr lang="fr-FR" sz="2000" i="1" dirty="0" err="1" smtClean="0"/>
              <a:t>recovery</a:t>
            </a:r>
            <a:r>
              <a:rPr lang="fr-FR" sz="2000" i="1" dirty="0" smtClean="0"/>
              <a:t> ?</a:t>
            </a:r>
            <a:endParaRPr lang="fr-FR" sz="2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81000" y="6356350"/>
            <a:ext cx="914400" cy="365125"/>
          </a:xfrm>
        </p:spPr>
        <p:txBody>
          <a:bodyPr/>
          <a:lstStyle/>
          <a:p>
            <a:pPr>
              <a:defRPr/>
            </a:pPr>
            <a:fld id="{8CCC846D-32C2-4E95-9E38-692D4BE13BD4}" type="datetime1">
              <a:rPr lang="en-US" smtClean="0"/>
              <a:pPr>
                <a:defRPr/>
              </a:pPr>
              <a:t>5/12/2015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60FAA15-C848-4B36-A8F7-2F6E9BBF657B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1371600" y="6248400"/>
            <a:ext cx="6781800" cy="473075"/>
          </a:xfrm>
        </p:spPr>
        <p:txBody>
          <a:bodyPr/>
          <a:lstStyle/>
          <a:p>
            <a:pPr>
              <a:defRPr/>
            </a:pPr>
            <a:r>
              <a:rPr lang="en-US" b="0" dirty="0" smtClean="0"/>
              <a:t>European Credit Research Institute (ECRI) at Centre for European Policy Studies (CEPS)</a:t>
            </a:r>
          </a:p>
          <a:p>
            <a:pPr>
              <a:defRPr/>
            </a:pPr>
            <a:r>
              <a:rPr lang="en-US" b="0" dirty="0" smtClean="0"/>
              <a:t>Place du Congrès 1, 1000 Brussels, </a:t>
            </a:r>
            <a:r>
              <a:rPr lang="en-US" b="0" dirty="0"/>
              <a:t>Belgium • </a:t>
            </a:r>
            <a:r>
              <a:rPr lang="en-US" b="0" dirty="0" smtClean="0"/>
              <a:t> www.ecri.eu</a:t>
            </a:r>
            <a:endParaRPr lang="en-US" b="0" dirty="0"/>
          </a:p>
        </p:txBody>
      </p:sp>
      <p:pic>
        <p:nvPicPr>
          <p:cNvPr id="6" name="Picture 5" descr="ECRI-header-v2012smal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200" y="94724"/>
            <a:ext cx="7455408" cy="1029752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685800" y="1295400"/>
            <a:ext cx="7772400" cy="3886200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fr-FR" b="1" dirty="0" smtClean="0">
                <a:solidFill>
                  <a:srgbClr val="004789"/>
                </a:solidFill>
                <a:latin typeface="Frutiger LT Std 45 Light" pitchFamily="34" charset="0"/>
                <a:ea typeface="+mj-ea"/>
                <a:cs typeface="+mj-cs"/>
              </a:rPr>
              <a:t>New global conditions :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endParaRPr lang="fr-FR" b="1" dirty="0">
              <a:solidFill>
                <a:srgbClr val="004789"/>
              </a:solidFill>
              <a:latin typeface="Frutiger LT Std 45 Light" pitchFamily="34" charset="0"/>
              <a:ea typeface="+mj-ea"/>
              <a:cs typeface="+mj-cs"/>
            </a:endParaRPr>
          </a:p>
          <a:p>
            <a:pPr marL="800100" lvl="1" indent="-342900" algn="just">
              <a:buFont typeface="Arial" panose="020B0604020202020204" pitchFamily="34" charset="0"/>
              <a:buChar char="•"/>
              <a:defRPr/>
            </a:pPr>
            <a:r>
              <a:rPr lang="fr-FR" b="1" dirty="0" err="1" smtClean="0">
                <a:solidFill>
                  <a:srgbClr val="004789"/>
                </a:solidFill>
                <a:latin typeface="Frutiger LT Std 45 Light" pitchFamily="34" charset="0"/>
                <a:ea typeface="+mj-ea"/>
                <a:cs typeface="+mj-cs"/>
              </a:rPr>
              <a:t>Accompany</a:t>
            </a:r>
            <a:r>
              <a:rPr lang="fr-FR" b="1" dirty="0" smtClean="0">
                <a:solidFill>
                  <a:srgbClr val="004789"/>
                </a:solidFill>
                <a:latin typeface="Frutiger LT Std 45 Light" pitchFamily="34" charset="0"/>
                <a:ea typeface="+mj-ea"/>
                <a:cs typeface="+mj-cs"/>
              </a:rPr>
              <a:t> </a:t>
            </a:r>
            <a:r>
              <a:rPr lang="fr-FR" b="1" dirty="0" err="1" smtClean="0">
                <a:solidFill>
                  <a:srgbClr val="004789"/>
                </a:solidFill>
                <a:latin typeface="Frutiger LT Std 45 Light" pitchFamily="34" charset="0"/>
                <a:ea typeface="+mj-ea"/>
                <a:cs typeface="+mj-cs"/>
              </a:rPr>
              <a:t>emerging</a:t>
            </a:r>
            <a:r>
              <a:rPr lang="fr-FR" b="1" dirty="0" smtClean="0">
                <a:solidFill>
                  <a:srgbClr val="004789"/>
                </a:solidFill>
                <a:latin typeface="Frutiger LT Std 45 Light" pitchFamily="34" charset="0"/>
                <a:ea typeface="+mj-ea"/>
                <a:cs typeface="+mj-cs"/>
              </a:rPr>
              <a:t> </a:t>
            </a:r>
            <a:r>
              <a:rPr lang="fr-FR" b="1" dirty="0" err="1" smtClean="0">
                <a:solidFill>
                  <a:srgbClr val="004789"/>
                </a:solidFill>
                <a:latin typeface="Frutiger LT Std 45 Light" pitchFamily="34" charset="0"/>
                <a:ea typeface="+mj-ea"/>
                <a:cs typeface="+mj-cs"/>
              </a:rPr>
              <a:t>economic</a:t>
            </a:r>
            <a:r>
              <a:rPr lang="fr-FR" b="1" dirty="0" smtClean="0">
                <a:solidFill>
                  <a:srgbClr val="004789"/>
                </a:solidFill>
                <a:latin typeface="Frutiger LT Std 45 Light" pitchFamily="34" charset="0"/>
                <a:ea typeface="+mj-ea"/>
                <a:cs typeface="+mj-cs"/>
              </a:rPr>
              <a:t> </a:t>
            </a:r>
            <a:r>
              <a:rPr lang="fr-FR" b="1" dirty="0" err="1" smtClean="0">
                <a:solidFill>
                  <a:srgbClr val="004789"/>
                </a:solidFill>
                <a:latin typeface="Frutiger LT Std 45 Light" pitchFamily="34" charset="0"/>
                <a:ea typeface="+mj-ea"/>
                <a:cs typeface="+mj-cs"/>
              </a:rPr>
              <a:t>growth</a:t>
            </a:r>
            <a:r>
              <a:rPr lang="fr-FR" b="1" dirty="0" smtClean="0">
                <a:solidFill>
                  <a:srgbClr val="004789"/>
                </a:solidFill>
                <a:latin typeface="Frutiger LT Std 45 Light" pitchFamily="34" charset="0"/>
                <a:ea typeface="+mj-ea"/>
                <a:cs typeface="+mj-cs"/>
              </a:rPr>
              <a:t> </a:t>
            </a:r>
            <a:r>
              <a:rPr lang="fr-FR" b="1" dirty="0" err="1" smtClean="0">
                <a:solidFill>
                  <a:srgbClr val="004789"/>
                </a:solidFill>
                <a:latin typeface="Frutiger LT Std 45 Light" pitchFamily="34" charset="0"/>
                <a:ea typeface="+mj-ea"/>
                <a:cs typeface="+mj-cs"/>
              </a:rPr>
              <a:t>recovery</a:t>
            </a:r>
            <a:endParaRPr lang="fr-FR" b="1" dirty="0" smtClean="0">
              <a:solidFill>
                <a:srgbClr val="004789"/>
              </a:solidFill>
              <a:latin typeface="Frutiger LT Std 45 Light" pitchFamily="34" charset="0"/>
              <a:ea typeface="+mj-ea"/>
              <a:cs typeface="+mj-cs"/>
            </a:endParaRPr>
          </a:p>
          <a:p>
            <a:pPr marL="800100" lvl="1" indent="-342900" algn="just">
              <a:buFont typeface="Arial" panose="020B0604020202020204" pitchFamily="34" charset="0"/>
              <a:buChar char="•"/>
              <a:defRPr/>
            </a:pPr>
            <a:endParaRPr lang="fr-FR" b="1" dirty="0" smtClean="0">
              <a:solidFill>
                <a:srgbClr val="004789"/>
              </a:solidFill>
              <a:latin typeface="Frutiger LT Std 45 Light" pitchFamily="34" charset="0"/>
              <a:ea typeface="+mj-ea"/>
              <a:cs typeface="+mj-cs"/>
            </a:endParaRPr>
          </a:p>
          <a:p>
            <a:pPr marL="800100" lvl="1" indent="-342900" algn="just">
              <a:buFont typeface="Arial" panose="020B0604020202020204" pitchFamily="34" charset="0"/>
              <a:buChar char="•"/>
              <a:defRPr/>
            </a:pPr>
            <a:r>
              <a:rPr lang="fr-FR" b="1" dirty="0" err="1" smtClean="0">
                <a:solidFill>
                  <a:srgbClr val="004789"/>
                </a:solidFill>
                <a:latin typeface="Frutiger LT Std 45 Light" pitchFamily="34" charset="0"/>
                <a:ea typeface="+mj-ea"/>
                <a:cs typeface="+mj-cs"/>
              </a:rPr>
              <a:t>Take</a:t>
            </a:r>
            <a:r>
              <a:rPr lang="fr-FR" b="1" dirty="0" smtClean="0">
                <a:solidFill>
                  <a:srgbClr val="004789"/>
                </a:solidFill>
                <a:latin typeface="Frutiger LT Std 45 Light" pitchFamily="34" charset="0"/>
                <a:ea typeface="+mj-ea"/>
                <a:cs typeface="+mj-cs"/>
              </a:rPr>
              <a:t> </a:t>
            </a:r>
            <a:r>
              <a:rPr lang="fr-FR" b="1" dirty="0" err="1" smtClean="0">
                <a:solidFill>
                  <a:srgbClr val="004789"/>
                </a:solidFill>
                <a:latin typeface="Frutiger LT Std 45 Light" pitchFamily="34" charset="0"/>
                <a:ea typeface="+mj-ea"/>
                <a:cs typeface="+mj-cs"/>
              </a:rPr>
              <a:t>advantage</a:t>
            </a:r>
            <a:r>
              <a:rPr lang="fr-FR" b="1" dirty="0" smtClean="0">
                <a:solidFill>
                  <a:srgbClr val="004789"/>
                </a:solidFill>
                <a:latin typeface="Frutiger LT Std 45 Light" pitchFamily="34" charset="0"/>
                <a:ea typeface="+mj-ea"/>
                <a:cs typeface="+mj-cs"/>
              </a:rPr>
              <a:t> of </a:t>
            </a:r>
            <a:r>
              <a:rPr lang="fr-FR" b="1" dirty="0" err="1" smtClean="0">
                <a:solidFill>
                  <a:srgbClr val="004789"/>
                </a:solidFill>
                <a:latin typeface="Frutiger LT Std 45 Light" pitchFamily="34" charset="0"/>
                <a:ea typeface="+mj-ea"/>
                <a:cs typeface="+mj-cs"/>
              </a:rPr>
              <a:t>technological</a:t>
            </a:r>
            <a:r>
              <a:rPr lang="fr-FR" b="1" dirty="0" smtClean="0">
                <a:solidFill>
                  <a:srgbClr val="004789"/>
                </a:solidFill>
                <a:latin typeface="Frutiger LT Std 45 Light" pitchFamily="34" charset="0"/>
                <a:ea typeface="+mj-ea"/>
                <a:cs typeface="+mj-cs"/>
              </a:rPr>
              <a:t> </a:t>
            </a:r>
            <a:r>
              <a:rPr lang="fr-FR" b="1" dirty="0" err="1" smtClean="0">
                <a:solidFill>
                  <a:srgbClr val="004789"/>
                </a:solidFill>
                <a:latin typeface="Frutiger LT Std 45 Light" pitchFamily="34" charset="0"/>
                <a:ea typeface="+mj-ea"/>
                <a:cs typeface="+mj-cs"/>
              </a:rPr>
              <a:t>breakthrough</a:t>
            </a:r>
            <a:endParaRPr lang="fr-FR" b="1" dirty="0" smtClean="0">
              <a:solidFill>
                <a:srgbClr val="004789"/>
              </a:solidFill>
              <a:latin typeface="Frutiger LT Std 45 Light" pitchFamily="34" charset="0"/>
              <a:ea typeface="+mj-ea"/>
              <a:cs typeface="+mj-cs"/>
            </a:endParaRPr>
          </a:p>
          <a:p>
            <a:pPr marL="800100" lvl="1" indent="-342900" algn="just">
              <a:buFont typeface="Arial" panose="020B0604020202020204" pitchFamily="34" charset="0"/>
              <a:buChar char="•"/>
              <a:defRPr/>
            </a:pPr>
            <a:endParaRPr lang="fr-FR" b="1" dirty="0" smtClean="0">
              <a:solidFill>
                <a:srgbClr val="004789"/>
              </a:solidFill>
              <a:latin typeface="Frutiger LT Std 45 Light" pitchFamily="34" charset="0"/>
              <a:ea typeface="+mj-ea"/>
              <a:cs typeface="+mj-cs"/>
            </a:endParaRPr>
          </a:p>
          <a:p>
            <a:pPr marL="800100" lvl="1" indent="-342900" algn="just">
              <a:buFont typeface="Arial" panose="020B0604020202020204" pitchFamily="34" charset="0"/>
              <a:buChar char="•"/>
              <a:defRPr/>
            </a:pPr>
            <a:r>
              <a:rPr lang="fr-FR" b="1" dirty="0" err="1" smtClean="0">
                <a:solidFill>
                  <a:srgbClr val="004789"/>
                </a:solidFill>
                <a:latin typeface="Frutiger LT Std 45 Light" pitchFamily="34" charset="0"/>
                <a:ea typeface="+mj-ea"/>
                <a:cs typeface="+mj-cs"/>
              </a:rPr>
              <a:t>Take</a:t>
            </a:r>
            <a:r>
              <a:rPr lang="fr-FR" b="1" dirty="0" smtClean="0">
                <a:solidFill>
                  <a:srgbClr val="004789"/>
                </a:solidFill>
                <a:latin typeface="Frutiger LT Std 45 Light" pitchFamily="34" charset="0"/>
                <a:ea typeface="+mj-ea"/>
                <a:cs typeface="+mj-cs"/>
              </a:rPr>
              <a:t> </a:t>
            </a:r>
            <a:r>
              <a:rPr lang="fr-FR" b="1" dirty="0" err="1" smtClean="0">
                <a:solidFill>
                  <a:srgbClr val="004789"/>
                </a:solidFill>
                <a:latin typeface="Frutiger LT Std 45 Light" pitchFamily="34" charset="0"/>
                <a:ea typeface="+mj-ea"/>
                <a:cs typeface="+mj-cs"/>
              </a:rPr>
              <a:t>into</a:t>
            </a:r>
            <a:r>
              <a:rPr lang="fr-FR" b="1" dirty="0" smtClean="0">
                <a:solidFill>
                  <a:srgbClr val="004789"/>
                </a:solidFill>
                <a:latin typeface="Frutiger LT Std 45 Light" pitchFamily="34" charset="0"/>
                <a:ea typeface="+mj-ea"/>
                <a:cs typeface="+mj-cs"/>
              </a:rPr>
              <a:t> </a:t>
            </a:r>
            <a:r>
              <a:rPr lang="fr-FR" b="1" dirty="0" err="1" smtClean="0">
                <a:solidFill>
                  <a:srgbClr val="004789"/>
                </a:solidFill>
                <a:latin typeface="Frutiger LT Std 45 Light" pitchFamily="34" charset="0"/>
                <a:ea typeface="+mj-ea"/>
                <a:cs typeface="+mj-cs"/>
              </a:rPr>
              <a:t>account</a:t>
            </a:r>
            <a:r>
              <a:rPr lang="fr-FR" b="1" dirty="0" smtClean="0">
                <a:solidFill>
                  <a:srgbClr val="004789"/>
                </a:solidFill>
                <a:latin typeface="Frutiger LT Std 45 Light" pitchFamily="34" charset="0"/>
                <a:ea typeface="+mj-ea"/>
                <a:cs typeface="+mj-cs"/>
              </a:rPr>
              <a:t> social </a:t>
            </a:r>
            <a:r>
              <a:rPr lang="fr-FR" b="1" dirty="0" err="1" smtClean="0">
                <a:solidFill>
                  <a:srgbClr val="004789"/>
                </a:solidFill>
                <a:latin typeface="Frutiger LT Std 45 Light" pitchFamily="34" charset="0"/>
                <a:ea typeface="+mj-ea"/>
                <a:cs typeface="+mj-cs"/>
              </a:rPr>
              <a:t>developments</a:t>
            </a:r>
            <a:endParaRPr lang="fr-FR" b="1" dirty="0">
              <a:solidFill>
                <a:srgbClr val="004789"/>
              </a:solidFill>
              <a:latin typeface="Frutiger LT Std 45 Light" pitchFamily="34" charset="0"/>
              <a:ea typeface="+mj-ea"/>
              <a:cs typeface="+mj-cs"/>
            </a:endParaRP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endParaRPr lang="fr-FR" b="1" dirty="0">
              <a:solidFill>
                <a:srgbClr val="004789"/>
              </a:solidFill>
              <a:latin typeface="Frutiger LT Std 45 Light" pitchFamily="34" charset="0"/>
              <a:ea typeface="+mj-ea"/>
              <a:cs typeface="+mj-cs"/>
            </a:endParaRP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endParaRPr lang="en-GB" b="1" dirty="0">
              <a:solidFill>
                <a:srgbClr val="004789"/>
              </a:solidFill>
              <a:latin typeface="Frutiger LT Std 45 Light" pitchFamily="34" charset="0"/>
              <a:ea typeface="+mj-ea"/>
              <a:cs typeface="+mj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219200" y="4419600"/>
            <a:ext cx="7074408" cy="1295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Wingdings" panose="05000000000000000000" pitchFamily="2" charset="2"/>
              <a:buChar char="Ø"/>
            </a:pPr>
            <a:r>
              <a:rPr lang="fr-FR" sz="2000" i="1" dirty="0" err="1" smtClean="0"/>
              <a:t>Balanced</a:t>
            </a:r>
            <a:r>
              <a:rPr lang="fr-FR" sz="2000" i="1" dirty="0" smtClean="0"/>
              <a:t> </a:t>
            </a:r>
            <a:r>
              <a:rPr lang="fr-FR" sz="2000" i="1" dirty="0" err="1" smtClean="0"/>
              <a:t>development</a:t>
            </a:r>
            <a:r>
              <a:rPr lang="fr-FR" sz="2000" i="1" dirty="0" smtClean="0"/>
              <a:t> of </a:t>
            </a:r>
            <a:r>
              <a:rPr lang="fr-FR" sz="2000" i="1" dirty="0" err="1" smtClean="0"/>
              <a:t>household</a:t>
            </a:r>
            <a:r>
              <a:rPr lang="fr-FR" sz="2000" i="1" dirty="0" smtClean="0"/>
              <a:t> </a:t>
            </a:r>
            <a:r>
              <a:rPr lang="fr-FR" sz="2000" i="1" dirty="0" err="1" smtClean="0"/>
              <a:t>credit</a:t>
            </a:r>
            <a:r>
              <a:rPr lang="fr-FR" sz="2000" i="1" dirty="0" smtClean="0"/>
              <a:t> </a:t>
            </a:r>
          </a:p>
          <a:p>
            <a:pPr marL="285750" indent="-285750" algn="ctr">
              <a:buFont typeface="Wingdings" panose="05000000000000000000" pitchFamily="2" charset="2"/>
              <a:buChar char="Ø"/>
            </a:pPr>
            <a:r>
              <a:rPr lang="fr-FR" sz="2000" i="1" dirty="0" err="1" smtClean="0"/>
              <a:t>Promoting</a:t>
            </a:r>
            <a:r>
              <a:rPr lang="fr-FR" sz="2000" i="1" dirty="0" smtClean="0"/>
              <a:t> confidence and not </a:t>
            </a:r>
            <a:r>
              <a:rPr lang="fr-FR" sz="2000" i="1" dirty="0" err="1" smtClean="0"/>
              <a:t>fear</a:t>
            </a:r>
            <a:endParaRPr lang="fr-FR" sz="2000" i="1" dirty="0"/>
          </a:p>
        </p:txBody>
      </p:sp>
    </p:spTree>
    <p:extLst>
      <p:ext uri="{BB962C8B-B14F-4D97-AF65-F5344CB8AC3E}">
        <p14:creationId xmlns:p14="http://schemas.microsoft.com/office/powerpoint/2010/main" val="4198339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81000" y="6356350"/>
            <a:ext cx="914400" cy="365125"/>
          </a:xfrm>
        </p:spPr>
        <p:txBody>
          <a:bodyPr/>
          <a:lstStyle/>
          <a:p>
            <a:pPr>
              <a:defRPr/>
            </a:pPr>
            <a:fld id="{8CCC846D-32C2-4E95-9E38-692D4BE13BD4}" type="datetime1">
              <a:rPr lang="en-US" smtClean="0"/>
              <a:pPr>
                <a:defRPr/>
              </a:pPr>
              <a:t>5/12/2015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60FAA15-C848-4B36-A8F7-2F6E9BBF657B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1371600" y="6248400"/>
            <a:ext cx="6781800" cy="473075"/>
          </a:xfrm>
        </p:spPr>
        <p:txBody>
          <a:bodyPr/>
          <a:lstStyle/>
          <a:p>
            <a:pPr>
              <a:defRPr/>
            </a:pPr>
            <a:r>
              <a:rPr lang="en-US" b="0" dirty="0" smtClean="0"/>
              <a:t>European Credit Research Institute (ECRI) at Centre for European Policy Studies (CEPS)</a:t>
            </a:r>
          </a:p>
          <a:p>
            <a:pPr>
              <a:defRPr/>
            </a:pPr>
            <a:r>
              <a:rPr lang="en-US" b="0" dirty="0" smtClean="0"/>
              <a:t>Place du Congrès 1, 1000 Brussels, </a:t>
            </a:r>
            <a:r>
              <a:rPr lang="en-US" b="0" dirty="0"/>
              <a:t>Belgium • </a:t>
            </a:r>
            <a:r>
              <a:rPr lang="en-US" b="0" dirty="0" smtClean="0"/>
              <a:t> www.ecri.eu</a:t>
            </a:r>
            <a:endParaRPr lang="en-US" b="0" dirty="0"/>
          </a:p>
        </p:txBody>
      </p:sp>
      <p:pic>
        <p:nvPicPr>
          <p:cNvPr id="6" name="Picture 5" descr="ECRI-header-v2012smal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200" y="94724"/>
            <a:ext cx="7455408" cy="1029752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685800" y="1295400"/>
            <a:ext cx="7772400" cy="3886200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fr-FR" b="1" dirty="0" err="1" smtClean="0">
                <a:solidFill>
                  <a:srgbClr val="004789"/>
                </a:solidFill>
                <a:latin typeface="Frutiger LT Std 45 Light" pitchFamily="34" charset="0"/>
                <a:ea typeface="+mj-ea"/>
                <a:cs typeface="+mj-cs"/>
              </a:rPr>
              <a:t>Regulation</a:t>
            </a:r>
            <a:r>
              <a:rPr lang="fr-FR" b="1" dirty="0" smtClean="0">
                <a:solidFill>
                  <a:srgbClr val="004789"/>
                </a:solidFill>
                <a:latin typeface="Frutiger LT Std 45 Light" pitchFamily="34" charset="0"/>
                <a:ea typeface="+mj-ea"/>
                <a:cs typeface="+mj-cs"/>
              </a:rPr>
              <a:t> ?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endParaRPr lang="fr-FR" b="1" dirty="0">
              <a:solidFill>
                <a:srgbClr val="004789"/>
              </a:solidFill>
              <a:latin typeface="Frutiger LT Std 45 Light" pitchFamily="34" charset="0"/>
              <a:ea typeface="+mj-ea"/>
              <a:cs typeface="+mj-cs"/>
            </a:endParaRPr>
          </a:p>
          <a:p>
            <a:pPr marL="800100" lvl="1" indent="-342900" algn="just">
              <a:buFont typeface="Arial" panose="020B0604020202020204" pitchFamily="34" charset="0"/>
              <a:buChar char="•"/>
              <a:defRPr/>
            </a:pPr>
            <a:r>
              <a:rPr lang="fr-FR" b="1" dirty="0" err="1" smtClean="0">
                <a:solidFill>
                  <a:srgbClr val="004789"/>
                </a:solidFill>
                <a:latin typeface="Frutiger LT Std 45 Light" pitchFamily="34" charset="0"/>
                <a:ea typeface="+mj-ea"/>
                <a:cs typeface="+mj-cs"/>
              </a:rPr>
              <a:t>Better</a:t>
            </a:r>
            <a:r>
              <a:rPr lang="fr-FR" b="1" dirty="0" smtClean="0">
                <a:solidFill>
                  <a:srgbClr val="004789"/>
                </a:solidFill>
                <a:latin typeface="Frutiger LT Std 45 Light" pitchFamily="34" charset="0"/>
                <a:ea typeface="+mj-ea"/>
                <a:cs typeface="+mj-cs"/>
              </a:rPr>
              <a:t> </a:t>
            </a:r>
            <a:r>
              <a:rPr lang="fr-FR" b="1" dirty="0" err="1" smtClean="0">
                <a:solidFill>
                  <a:srgbClr val="004789"/>
                </a:solidFill>
                <a:latin typeface="Frutiger LT Std 45 Light" pitchFamily="34" charset="0"/>
                <a:ea typeface="+mj-ea"/>
                <a:cs typeface="+mj-cs"/>
              </a:rPr>
              <a:t>knowledge</a:t>
            </a:r>
            <a:r>
              <a:rPr lang="fr-FR" b="1" dirty="0" smtClean="0">
                <a:solidFill>
                  <a:srgbClr val="004789"/>
                </a:solidFill>
                <a:latin typeface="Frutiger LT Std 45 Light" pitchFamily="34" charset="0"/>
                <a:ea typeface="+mj-ea"/>
                <a:cs typeface="+mj-cs"/>
              </a:rPr>
              <a:t> of </a:t>
            </a:r>
            <a:r>
              <a:rPr lang="fr-FR" b="1" dirty="0" err="1" smtClean="0">
                <a:solidFill>
                  <a:srgbClr val="004789"/>
                </a:solidFill>
                <a:latin typeface="Frutiger LT Std 45 Light" pitchFamily="34" charset="0"/>
                <a:ea typeface="+mj-ea"/>
                <a:cs typeface="+mj-cs"/>
              </a:rPr>
              <a:t>different</a:t>
            </a:r>
            <a:r>
              <a:rPr lang="fr-FR" b="1" dirty="0" smtClean="0">
                <a:solidFill>
                  <a:srgbClr val="004789"/>
                </a:solidFill>
                <a:latin typeface="Frutiger LT Std 45 Light" pitchFamily="34" charset="0"/>
                <a:ea typeface="+mj-ea"/>
                <a:cs typeface="+mj-cs"/>
              </a:rPr>
              <a:t> </a:t>
            </a:r>
            <a:r>
              <a:rPr lang="fr-FR" b="1" dirty="0" err="1" smtClean="0">
                <a:solidFill>
                  <a:srgbClr val="004789"/>
                </a:solidFill>
                <a:latin typeface="Frutiger LT Std 45 Light" pitchFamily="34" charset="0"/>
                <a:ea typeface="+mj-ea"/>
                <a:cs typeface="+mj-cs"/>
              </a:rPr>
              <a:t>credit</a:t>
            </a:r>
            <a:r>
              <a:rPr lang="fr-FR" b="1" dirty="0" smtClean="0">
                <a:solidFill>
                  <a:srgbClr val="004789"/>
                </a:solidFill>
                <a:latin typeface="Frutiger LT Std 45 Light" pitchFamily="34" charset="0"/>
                <a:ea typeface="+mj-ea"/>
                <a:cs typeface="+mj-cs"/>
              </a:rPr>
              <a:t> </a:t>
            </a:r>
            <a:r>
              <a:rPr lang="fr-FR" b="1" dirty="0" err="1" smtClean="0">
                <a:solidFill>
                  <a:srgbClr val="004789"/>
                </a:solidFill>
                <a:latin typeface="Frutiger LT Std 45 Light" pitchFamily="34" charset="0"/>
                <a:ea typeface="+mj-ea"/>
                <a:cs typeface="+mj-cs"/>
              </a:rPr>
              <a:t>markets</a:t>
            </a:r>
            <a:endParaRPr lang="fr-FR" b="1" dirty="0" smtClean="0">
              <a:solidFill>
                <a:srgbClr val="004789"/>
              </a:solidFill>
              <a:latin typeface="Frutiger LT Std 45 Light" pitchFamily="34" charset="0"/>
              <a:ea typeface="+mj-ea"/>
              <a:cs typeface="+mj-cs"/>
            </a:endParaRPr>
          </a:p>
          <a:p>
            <a:pPr marL="800100" lvl="1" indent="-342900" algn="just">
              <a:buFont typeface="Arial" panose="020B0604020202020204" pitchFamily="34" charset="0"/>
              <a:buChar char="•"/>
              <a:defRPr/>
            </a:pPr>
            <a:endParaRPr lang="fr-FR" b="1" dirty="0" smtClean="0">
              <a:solidFill>
                <a:srgbClr val="004789"/>
              </a:solidFill>
              <a:latin typeface="Frutiger LT Std 45 Light" pitchFamily="34" charset="0"/>
              <a:ea typeface="+mj-ea"/>
              <a:cs typeface="+mj-cs"/>
            </a:endParaRPr>
          </a:p>
          <a:p>
            <a:pPr marL="800100" lvl="1" indent="-342900" algn="just">
              <a:buFont typeface="Arial" panose="020B0604020202020204" pitchFamily="34" charset="0"/>
              <a:buChar char="•"/>
              <a:defRPr/>
            </a:pPr>
            <a:r>
              <a:rPr lang="fr-FR" b="1" dirty="0">
                <a:solidFill>
                  <a:srgbClr val="004789"/>
                </a:solidFill>
                <a:latin typeface="Frutiger LT Std 45 Light" pitchFamily="34" charset="0"/>
              </a:rPr>
              <a:t>Test and </a:t>
            </a:r>
            <a:r>
              <a:rPr lang="fr-FR" b="1" dirty="0" err="1">
                <a:solidFill>
                  <a:srgbClr val="004789"/>
                </a:solidFill>
                <a:latin typeface="Frutiger LT Std 45 Light" pitchFamily="34" charset="0"/>
              </a:rPr>
              <a:t>learn</a:t>
            </a:r>
            <a:r>
              <a:rPr lang="fr-FR" b="1" dirty="0">
                <a:solidFill>
                  <a:srgbClr val="004789"/>
                </a:solidFill>
                <a:latin typeface="Frutiger LT Std 45 Light" pitchFamily="34" charset="0"/>
              </a:rPr>
              <a:t> </a:t>
            </a:r>
            <a:r>
              <a:rPr lang="fr-FR" b="1" dirty="0" err="1">
                <a:solidFill>
                  <a:srgbClr val="004789"/>
                </a:solidFill>
                <a:latin typeface="Frutiger LT Std 45 Light" pitchFamily="34" charset="0"/>
              </a:rPr>
              <a:t>approach</a:t>
            </a:r>
            <a:r>
              <a:rPr lang="fr-FR" b="1" dirty="0">
                <a:solidFill>
                  <a:srgbClr val="004789"/>
                </a:solidFill>
                <a:latin typeface="Frutiger LT Std 45 Light" pitchFamily="34" charset="0"/>
              </a:rPr>
              <a:t> : trial &amp; </a:t>
            </a:r>
            <a:r>
              <a:rPr lang="fr-FR" b="1" dirty="0" err="1">
                <a:solidFill>
                  <a:srgbClr val="004789"/>
                </a:solidFill>
                <a:latin typeface="Frutiger LT Std 45 Light" pitchFamily="34" charset="0"/>
              </a:rPr>
              <a:t>error</a:t>
            </a:r>
            <a:endParaRPr lang="en-GB" b="1" dirty="0">
              <a:solidFill>
                <a:srgbClr val="004789"/>
              </a:solidFill>
              <a:latin typeface="Frutiger LT Std 45 Light" pitchFamily="34" charset="0"/>
            </a:endParaRPr>
          </a:p>
          <a:p>
            <a:pPr marL="800100" lvl="1" indent="-342900" algn="just">
              <a:buFont typeface="Arial" panose="020B0604020202020204" pitchFamily="34" charset="0"/>
              <a:buChar char="•"/>
              <a:defRPr/>
            </a:pPr>
            <a:endParaRPr lang="fr-FR" b="1" dirty="0" smtClean="0">
              <a:solidFill>
                <a:srgbClr val="004789"/>
              </a:solidFill>
              <a:latin typeface="Frutiger LT Std 45 Light" pitchFamily="34" charset="0"/>
              <a:ea typeface="+mj-ea"/>
              <a:cs typeface="+mj-cs"/>
            </a:endParaRPr>
          </a:p>
          <a:p>
            <a:pPr marL="800100" lvl="1" indent="-342900" algn="just">
              <a:buFont typeface="Arial" panose="020B0604020202020204" pitchFamily="34" charset="0"/>
              <a:buChar char="•"/>
              <a:defRPr/>
            </a:pPr>
            <a:r>
              <a:rPr lang="fr-FR" b="1" dirty="0" err="1" smtClean="0">
                <a:solidFill>
                  <a:srgbClr val="004789"/>
                </a:solidFill>
                <a:latin typeface="Frutiger LT Std 45 Light" pitchFamily="34" charset="0"/>
                <a:ea typeface="+mj-ea"/>
                <a:cs typeface="+mj-cs"/>
              </a:rPr>
              <a:t>Simplify</a:t>
            </a:r>
            <a:r>
              <a:rPr lang="fr-FR" b="1" dirty="0" smtClean="0">
                <a:solidFill>
                  <a:srgbClr val="004789"/>
                </a:solidFill>
                <a:latin typeface="Frutiger LT Std 45 Light" pitchFamily="34" charset="0"/>
                <a:ea typeface="+mj-ea"/>
                <a:cs typeface="+mj-cs"/>
              </a:rPr>
              <a:t>, </a:t>
            </a:r>
            <a:r>
              <a:rPr lang="fr-FR" b="1" dirty="0" err="1" smtClean="0">
                <a:solidFill>
                  <a:srgbClr val="004789"/>
                </a:solidFill>
                <a:latin typeface="Frutiger LT Std 45 Light" pitchFamily="34" charset="0"/>
                <a:ea typeface="+mj-ea"/>
                <a:cs typeface="+mj-cs"/>
              </a:rPr>
              <a:t>simplify</a:t>
            </a:r>
            <a:r>
              <a:rPr lang="fr-FR" b="1" dirty="0" smtClean="0">
                <a:solidFill>
                  <a:srgbClr val="004789"/>
                </a:solidFill>
                <a:latin typeface="Frutiger LT Std 45 Light" pitchFamily="34" charset="0"/>
                <a:ea typeface="+mj-ea"/>
                <a:cs typeface="+mj-cs"/>
              </a:rPr>
              <a:t>, </a:t>
            </a:r>
            <a:r>
              <a:rPr lang="fr-FR" b="1" dirty="0" err="1" smtClean="0">
                <a:solidFill>
                  <a:srgbClr val="004789"/>
                </a:solidFill>
                <a:latin typeface="Frutiger LT Std 45 Light" pitchFamily="34" charset="0"/>
                <a:ea typeface="+mj-ea"/>
                <a:cs typeface="+mj-cs"/>
              </a:rPr>
              <a:t>simplify</a:t>
            </a:r>
            <a:endParaRPr lang="fr-FR" b="1" dirty="0" smtClean="0">
              <a:solidFill>
                <a:srgbClr val="004789"/>
              </a:solidFill>
              <a:latin typeface="Frutiger LT Std 45 Light" pitchFamily="34" charset="0"/>
              <a:ea typeface="+mj-ea"/>
              <a:cs typeface="+mj-cs"/>
            </a:endParaRPr>
          </a:p>
          <a:p>
            <a:pPr marL="800100" lvl="1" indent="-342900" algn="just">
              <a:buFont typeface="Arial" panose="020B0604020202020204" pitchFamily="34" charset="0"/>
              <a:buChar char="•"/>
              <a:defRPr/>
            </a:pPr>
            <a:endParaRPr lang="fr-FR" b="1" dirty="0" smtClean="0">
              <a:solidFill>
                <a:srgbClr val="004789"/>
              </a:solidFill>
              <a:latin typeface="Frutiger LT Std 45 Light" pitchFamily="34" charset="0"/>
              <a:ea typeface="+mj-ea"/>
              <a:cs typeface="+mj-cs"/>
            </a:endParaRPr>
          </a:p>
          <a:p>
            <a:pPr marL="800100" lvl="1" indent="-342900" algn="just">
              <a:buFont typeface="Arial" panose="020B0604020202020204" pitchFamily="34" charset="0"/>
              <a:buChar char="•"/>
              <a:defRPr/>
            </a:pPr>
            <a:r>
              <a:rPr lang="fr-FR" b="1" dirty="0" err="1" smtClean="0">
                <a:solidFill>
                  <a:srgbClr val="004789"/>
                </a:solidFill>
                <a:latin typeface="Frutiger LT Std 45 Light" pitchFamily="34" charset="0"/>
                <a:ea typeface="+mj-ea"/>
                <a:cs typeface="+mj-cs"/>
              </a:rPr>
              <a:t>Regulation</a:t>
            </a:r>
            <a:r>
              <a:rPr lang="fr-FR" b="1" dirty="0" smtClean="0">
                <a:solidFill>
                  <a:srgbClr val="004789"/>
                </a:solidFill>
                <a:latin typeface="Frutiger LT Std 45 Light" pitchFamily="34" charset="0"/>
                <a:ea typeface="+mj-ea"/>
                <a:cs typeface="+mj-cs"/>
              </a:rPr>
              <a:t> or </a:t>
            </a:r>
            <a:r>
              <a:rPr lang="fr-FR" b="1" smtClean="0">
                <a:solidFill>
                  <a:srgbClr val="004789"/>
                </a:solidFill>
                <a:latin typeface="Frutiger LT Std 45 Light" pitchFamily="34" charset="0"/>
                <a:ea typeface="+mj-ea"/>
                <a:cs typeface="+mj-cs"/>
              </a:rPr>
              <a:t>supervision ?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  <a:defRPr/>
            </a:pPr>
            <a:endParaRPr lang="fr-FR" b="1" dirty="0" smtClean="0">
              <a:solidFill>
                <a:srgbClr val="004789"/>
              </a:solidFill>
              <a:latin typeface="Frutiger LT Std 45 Light" pitchFamily="34" charset="0"/>
              <a:ea typeface="+mj-ea"/>
              <a:cs typeface="+mj-cs"/>
            </a:endParaRPr>
          </a:p>
          <a:p>
            <a:pPr marL="800100" lvl="1" indent="-342900" algn="just">
              <a:buFont typeface="Arial" panose="020B0604020202020204" pitchFamily="34" charset="0"/>
              <a:buChar char="•"/>
              <a:defRPr/>
            </a:pPr>
            <a:r>
              <a:rPr lang="fr-FR" b="1" dirty="0" err="1" smtClean="0">
                <a:solidFill>
                  <a:srgbClr val="004789"/>
                </a:solidFill>
                <a:latin typeface="Frutiger LT Std 45 Light" pitchFamily="34" charset="0"/>
                <a:ea typeface="+mj-ea"/>
                <a:cs typeface="+mj-cs"/>
              </a:rPr>
              <a:t>Supervising</a:t>
            </a:r>
            <a:r>
              <a:rPr lang="fr-FR" b="1" dirty="0" smtClean="0">
                <a:solidFill>
                  <a:srgbClr val="004789"/>
                </a:solidFill>
                <a:latin typeface="Frutiger LT Std 45 Light" pitchFamily="34" charset="0"/>
                <a:ea typeface="+mj-ea"/>
                <a:cs typeface="+mj-cs"/>
              </a:rPr>
              <a:t> an network of </a:t>
            </a:r>
            <a:r>
              <a:rPr lang="fr-FR" b="1" dirty="0" err="1" smtClean="0">
                <a:solidFill>
                  <a:srgbClr val="004789"/>
                </a:solidFill>
                <a:latin typeface="Frutiger LT Std 45 Light" pitchFamily="34" charset="0"/>
                <a:ea typeface="+mj-ea"/>
                <a:cs typeface="+mj-cs"/>
              </a:rPr>
              <a:t>independant</a:t>
            </a:r>
            <a:r>
              <a:rPr lang="fr-FR" b="1" dirty="0" smtClean="0">
                <a:solidFill>
                  <a:srgbClr val="004789"/>
                </a:solidFill>
                <a:latin typeface="Frutiger LT Std 45 Light" pitchFamily="34" charset="0"/>
                <a:ea typeface="+mj-ea"/>
                <a:cs typeface="+mj-cs"/>
              </a:rPr>
              <a:t> and local </a:t>
            </a:r>
            <a:r>
              <a:rPr lang="fr-FR" b="1" dirty="0" err="1" smtClean="0">
                <a:solidFill>
                  <a:srgbClr val="004789"/>
                </a:solidFill>
                <a:latin typeface="Frutiger LT Std 45 Light" pitchFamily="34" charset="0"/>
                <a:ea typeface="+mj-ea"/>
                <a:cs typeface="+mj-cs"/>
              </a:rPr>
              <a:t>agencies</a:t>
            </a:r>
            <a:r>
              <a:rPr lang="fr-FR" b="1" dirty="0" smtClean="0">
                <a:solidFill>
                  <a:srgbClr val="004789"/>
                </a:solidFill>
                <a:latin typeface="Frutiger LT Std 45 Light" pitchFamily="34" charset="0"/>
                <a:ea typeface="+mj-ea"/>
                <a:cs typeface="+mj-cs"/>
              </a:rPr>
              <a:t> of social and </a:t>
            </a:r>
            <a:r>
              <a:rPr lang="fr-FR" b="1" dirty="0" err="1" smtClean="0">
                <a:solidFill>
                  <a:srgbClr val="004789"/>
                </a:solidFill>
                <a:latin typeface="Frutiger LT Std 45 Light" pitchFamily="34" charset="0"/>
                <a:ea typeface="+mj-ea"/>
                <a:cs typeface="+mj-cs"/>
              </a:rPr>
              <a:t>environmental</a:t>
            </a:r>
            <a:r>
              <a:rPr lang="fr-FR" b="1" dirty="0" smtClean="0">
                <a:solidFill>
                  <a:srgbClr val="004789"/>
                </a:solidFill>
                <a:latin typeface="Frutiger LT Std 45 Light" pitchFamily="34" charset="0"/>
                <a:ea typeface="+mj-ea"/>
                <a:cs typeface="+mj-cs"/>
              </a:rPr>
              <a:t> ratings </a:t>
            </a:r>
          </a:p>
        </p:txBody>
      </p:sp>
    </p:spTree>
    <p:extLst>
      <p:ext uri="{BB962C8B-B14F-4D97-AF65-F5344CB8AC3E}">
        <p14:creationId xmlns:p14="http://schemas.microsoft.com/office/powerpoint/2010/main" val="414828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3725</TotalTime>
  <Words>301</Words>
  <Application>Microsoft Office PowerPoint</Application>
  <PresentationFormat>On-screen Show (4:3)</PresentationFormat>
  <Paragraphs>67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Frutiger LT Std 45 Light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katharina</dc:creator>
  <cp:lastModifiedBy>Sylvain Bouyon</cp:lastModifiedBy>
  <cp:revision>631</cp:revision>
  <dcterms:created xsi:type="dcterms:W3CDTF">2011-02-07T14:56:22Z</dcterms:created>
  <dcterms:modified xsi:type="dcterms:W3CDTF">2015-05-12T11:11:59Z</dcterms:modified>
</cp:coreProperties>
</file>